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3" r:id="rId4"/>
    <p:sldId id="260" r:id="rId5"/>
    <p:sldId id="273" r:id="rId6"/>
    <p:sldId id="257" r:id="rId7"/>
    <p:sldId id="258" r:id="rId8"/>
    <p:sldId id="262" r:id="rId9"/>
    <p:sldId id="265" r:id="rId10"/>
    <p:sldId id="264" r:id="rId11"/>
    <p:sldId id="274" r:id="rId12"/>
    <p:sldId id="269" r:id="rId13"/>
    <p:sldId id="270" r:id="rId14"/>
    <p:sldId id="266" r:id="rId15"/>
    <p:sldId id="267" r:id="rId16"/>
    <p:sldId id="272" r:id="rId1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91" d="100"/>
          <a:sy n="91" d="100"/>
        </p:scale>
        <p:origin x="37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28B4D1-D08C-4EF6-8BD3-B140BFD48D0A}"/>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754A1458-1347-4154-83CE-CE6242B94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9A5EE484-8D28-4146-AA5D-A29FA0B44B95}"/>
              </a:ext>
            </a:extLst>
          </p:cNvPr>
          <p:cNvSpPr>
            <a:spLocks noGrp="1"/>
          </p:cNvSpPr>
          <p:nvPr>
            <p:ph type="dt" sz="half" idx="10"/>
          </p:nvPr>
        </p:nvSpPr>
        <p:spPr/>
        <p:txBody>
          <a:bodyPr/>
          <a:lstStyle/>
          <a:p>
            <a:fld id="{45195535-9EE9-4F39-BF67-D92029754A44}" type="datetimeFigureOut">
              <a:rPr lang="es-ES" smtClean="0"/>
              <a:t>26/08/2020</a:t>
            </a:fld>
            <a:endParaRPr lang="es-ES"/>
          </a:p>
        </p:txBody>
      </p:sp>
      <p:sp>
        <p:nvSpPr>
          <p:cNvPr id="5" name="Marcador de pie de página 4">
            <a:extLst>
              <a:ext uri="{FF2B5EF4-FFF2-40B4-BE49-F238E27FC236}">
                <a16:creationId xmlns:a16="http://schemas.microsoft.com/office/drawing/2014/main" id="{6CE83F15-800B-438C-916F-414AAD8F0DA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EC088FF-FDAB-4DC5-B18E-4F51EBC11EF3}"/>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421745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23EB30-B628-4DE5-AD5D-AD82D4389AB5}"/>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A86ABBBB-D4C0-4182-A14F-FDA867ABECB9}"/>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FBB111F-089F-46D4-B05F-FC12EAABCF5A}"/>
              </a:ext>
            </a:extLst>
          </p:cNvPr>
          <p:cNvSpPr>
            <a:spLocks noGrp="1"/>
          </p:cNvSpPr>
          <p:nvPr>
            <p:ph type="dt" sz="half" idx="10"/>
          </p:nvPr>
        </p:nvSpPr>
        <p:spPr/>
        <p:txBody>
          <a:bodyPr/>
          <a:lstStyle/>
          <a:p>
            <a:fld id="{45195535-9EE9-4F39-BF67-D92029754A44}" type="datetimeFigureOut">
              <a:rPr lang="es-ES" smtClean="0"/>
              <a:t>26/08/2020</a:t>
            </a:fld>
            <a:endParaRPr lang="es-ES"/>
          </a:p>
        </p:txBody>
      </p:sp>
      <p:sp>
        <p:nvSpPr>
          <p:cNvPr id="5" name="Marcador de pie de página 4">
            <a:extLst>
              <a:ext uri="{FF2B5EF4-FFF2-40B4-BE49-F238E27FC236}">
                <a16:creationId xmlns:a16="http://schemas.microsoft.com/office/drawing/2014/main" id="{30797A1B-EF85-4068-BE51-5838937CA25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98800940-33A5-4212-8132-C9960A64F6FD}"/>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3952956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782DA43-BD7B-490D-A677-8B54E6CD668F}"/>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238876A7-7262-4365-8AC7-DFF210C91043}"/>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7463F68-EE42-473B-92BE-8062C28B3A95}"/>
              </a:ext>
            </a:extLst>
          </p:cNvPr>
          <p:cNvSpPr>
            <a:spLocks noGrp="1"/>
          </p:cNvSpPr>
          <p:nvPr>
            <p:ph type="dt" sz="half" idx="10"/>
          </p:nvPr>
        </p:nvSpPr>
        <p:spPr/>
        <p:txBody>
          <a:bodyPr/>
          <a:lstStyle/>
          <a:p>
            <a:fld id="{45195535-9EE9-4F39-BF67-D92029754A44}" type="datetimeFigureOut">
              <a:rPr lang="es-ES" smtClean="0"/>
              <a:t>26/08/2020</a:t>
            </a:fld>
            <a:endParaRPr lang="es-ES"/>
          </a:p>
        </p:txBody>
      </p:sp>
      <p:sp>
        <p:nvSpPr>
          <p:cNvPr id="5" name="Marcador de pie de página 4">
            <a:extLst>
              <a:ext uri="{FF2B5EF4-FFF2-40B4-BE49-F238E27FC236}">
                <a16:creationId xmlns:a16="http://schemas.microsoft.com/office/drawing/2014/main" id="{74AF26E4-2302-4D74-9D7C-073ACC765EB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714B677D-5D45-49AB-9A21-11330333B637}"/>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2818888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915E20-8858-43D4-B395-1E516B9E32E1}"/>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02B33CA9-3D58-4BAE-BE31-CA21E531F4FD}"/>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E4D26C7-1A5E-4D10-A5B7-95CA4F85C0F9}"/>
              </a:ext>
            </a:extLst>
          </p:cNvPr>
          <p:cNvSpPr>
            <a:spLocks noGrp="1"/>
          </p:cNvSpPr>
          <p:nvPr>
            <p:ph type="dt" sz="half" idx="10"/>
          </p:nvPr>
        </p:nvSpPr>
        <p:spPr/>
        <p:txBody>
          <a:bodyPr/>
          <a:lstStyle/>
          <a:p>
            <a:fld id="{45195535-9EE9-4F39-BF67-D92029754A44}" type="datetimeFigureOut">
              <a:rPr lang="es-ES" smtClean="0"/>
              <a:t>26/08/2020</a:t>
            </a:fld>
            <a:endParaRPr lang="es-ES"/>
          </a:p>
        </p:txBody>
      </p:sp>
      <p:sp>
        <p:nvSpPr>
          <p:cNvPr id="5" name="Marcador de pie de página 4">
            <a:extLst>
              <a:ext uri="{FF2B5EF4-FFF2-40B4-BE49-F238E27FC236}">
                <a16:creationId xmlns:a16="http://schemas.microsoft.com/office/drawing/2014/main" id="{8A7E70D5-94EB-4B9B-B235-91A1EBF1A34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0BB4A1E-1D93-4374-808B-AE098ED86669}"/>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1755455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4639B7-EF13-4314-B26C-6C9A4D205E9E}"/>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5A086274-EBF7-43B1-9712-82512C0E18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33F91E25-7F88-4F07-9A23-63BA3E9A698B}"/>
              </a:ext>
            </a:extLst>
          </p:cNvPr>
          <p:cNvSpPr>
            <a:spLocks noGrp="1"/>
          </p:cNvSpPr>
          <p:nvPr>
            <p:ph type="dt" sz="half" idx="10"/>
          </p:nvPr>
        </p:nvSpPr>
        <p:spPr/>
        <p:txBody>
          <a:bodyPr/>
          <a:lstStyle/>
          <a:p>
            <a:fld id="{45195535-9EE9-4F39-BF67-D92029754A44}" type="datetimeFigureOut">
              <a:rPr lang="es-ES" smtClean="0"/>
              <a:t>26/08/2020</a:t>
            </a:fld>
            <a:endParaRPr lang="es-ES"/>
          </a:p>
        </p:txBody>
      </p:sp>
      <p:sp>
        <p:nvSpPr>
          <p:cNvPr id="5" name="Marcador de pie de página 4">
            <a:extLst>
              <a:ext uri="{FF2B5EF4-FFF2-40B4-BE49-F238E27FC236}">
                <a16:creationId xmlns:a16="http://schemas.microsoft.com/office/drawing/2014/main" id="{05CDA203-A928-4BBA-B093-E30B04CAC29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AA9A8A2-CC39-4C77-9250-EE05B7A8A334}"/>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2882309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597EA7-6EB0-4168-B3E2-A11922F6BA70}"/>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8BE3548B-963F-446F-B202-C6C7F80B8EDF}"/>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43B9F6B6-7D09-464A-AD79-317397E8FCE9}"/>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12A01A36-D18B-4975-B499-24BEF79DFDEB}"/>
              </a:ext>
            </a:extLst>
          </p:cNvPr>
          <p:cNvSpPr>
            <a:spLocks noGrp="1"/>
          </p:cNvSpPr>
          <p:nvPr>
            <p:ph type="dt" sz="half" idx="10"/>
          </p:nvPr>
        </p:nvSpPr>
        <p:spPr/>
        <p:txBody>
          <a:bodyPr/>
          <a:lstStyle/>
          <a:p>
            <a:fld id="{45195535-9EE9-4F39-BF67-D92029754A44}" type="datetimeFigureOut">
              <a:rPr lang="es-ES" smtClean="0"/>
              <a:t>26/08/2020</a:t>
            </a:fld>
            <a:endParaRPr lang="es-ES"/>
          </a:p>
        </p:txBody>
      </p:sp>
      <p:sp>
        <p:nvSpPr>
          <p:cNvPr id="6" name="Marcador de pie de página 5">
            <a:extLst>
              <a:ext uri="{FF2B5EF4-FFF2-40B4-BE49-F238E27FC236}">
                <a16:creationId xmlns:a16="http://schemas.microsoft.com/office/drawing/2014/main" id="{15BED1A4-F59D-4250-A005-F024529FF7B3}"/>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4682BB81-3932-4F2F-B4B3-9B2EF477C4B1}"/>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3256698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9311B8-91BE-485C-8BB5-E31FBF2BEEA1}"/>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099F0C9-6CE1-4DDB-B7A0-D4462FC9AE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FDBF8379-F90E-41B6-A045-ED416659453B}"/>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B3ECA607-F5CA-43B7-B61C-B4EB4E6FF3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840655D-5C17-4775-9606-8F63C377985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C2DA1748-FD75-4422-880F-5E908AE64F12}"/>
              </a:ext>
            </a:extLst>
          </p:cNvPr>
          <p:cNvSpPr>
            <a:spLocks noGrp="1"/>
          </p:cNvSpPr>
          <p:nvPr>
            <p:ph type="dt" sz="half" idx="10"/>
          </p:nvPr>
        </p:nvSpPr>
        <p:spPr/>
        <p:txBody>
          <a:bodyPr/>
          <a:lstStyle/>
          <a:p>
            <a:fld id="{45195535-9EE9-4F39-BF67-D92029754A44}" type="datetimeFigureOut">
              <a:rPr lang="es-ES" smtClean="0"/>
              <a:t>26/08/2020</a:t>
            </a:fld>
            <a:endParaRPr lang="es-ES"/>
          </a:p>
        </p:txBody>
      </p:sp>
      <p:sp>
        <p:nvSpPr>
          <p:cNvPr id="8" name="Marcador de pie de página 7">
            <a:extLst>
              <a:ext uri="{FF2B5EF4-FFF2-40B4-BE49-F238E27FC236}">
                <a16:creationId xmlns:a16="http://schemas.microsoft.com/office/drawing/2014/main" id="{7D8600B4-9D98-450B-9FCA-42421AC30115}"/>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C9B42BE1-6F43-460A-ADFD-38E9EDBC82D4}"/>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2573686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50CBCA-F548-4374-81CE-9F6278913C15}"/>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C252BFF8-B037-4CBF-95F5-B1BF404A4888}"/>
              </a:ext>
            </a:extLst>
          </p:cNvPr>
          <p:cNvSpPr>
            <a:spLocks noGrp="1"/>
          </p:cNvSpPr>
          <p:nvPr>
            <p:ph type="dt" sz="half" idx="10"/>
          </p:nvPr>
        </p:nvSpPr>
        <p:spPr/>
        <p:txBody>
          <a:bodyPr/>
          <a:lstStyle/>
          <a:p>
            <a:fld id="{45195535-9EE9-4F39-BF67-D92029754A44}" type="datetimeFigureOut">
              <a:rPr lang="es-ES" smtClean="0"/>
              <a:t>26/08/2020</a:t>
            </a:fld>
            <a:endParaRPr lang="es-ES"/>
          </a:p>
        </p:txBody>
      </p:sp>
      <p:sp>
        <p:nvSpPr>
          <p:cNvPr id="4" name="Marcador de pie de página 3">
            <a:extLst>
              <a:ext uri="{FF2B5EF4-FFF2-40B4-BE49-F238E27FC236}">
                <a16:creationId xmlns:a16="http://schemas.microsoft.com/office/drawing/2014/main" id="{EFF918E7-76A2-48BA-A6E3-FD1331CB25EC}"/>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5AD6ECC0-063F-4C59-A6CB-CCB9462B50B7}"/>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3398674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ED6D4C00-9571-4452-9786-7694A8309B8A}"/>
              </a:ext>
            </a:extLst>
          </p:cNvPr>
          <p:cNvSpPr>
            <a:spLocks noGrp="1"/>
          </p:cNvSpPr>
          <p:nvPr>
            <p:ph type="dt" sz="half" idx="10"/>
          </p:nvPr>
        </p:nvSpPr>
        <p:spPr/>
        <p:txBody>
          <a:bodyPr/>
          <a:lstStyle/>
          <a:p>
            <a:fld id="{45195535-9EE9-4F39-BF67-D92029754A44}" type="datetimeFigureOut">
              <a:rPr lang="es-ES" smtClean="0"/>
              <a:t>26/08/2020</a:t>
            </a:fld>
            <a:endParaRPr lang="es-ES"/>
          </a:p>
        </p:txBody>
      </p:sp>
      <p:sp>
        <p:nvSpPr>
          <p:cNvPr id="3" name="Marcador de pie de página 2">
            <a:extLst>
              <a:ext uri="{FF2B5EF4-FFF2-40B4-BE49-F238E27FC236}">
                <a16:creationId xmlns:a16="http://schemas.microsoft.com/office/drawing/2014/main" id="{C9AC84F4-56D6-41A0-9F1E-8697091D87EE}"/>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34899902-7953-4E7C-AA32-B0A8F7A2BA70}"/>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2699144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D409C5-B2B6-42BD-BCE4-E72AC3B8EF9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A4ECF892-4CF5-4835-B565-563A608F37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346558CA-AC1E-4F08-8181-11E2F1D5E9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8B9D960-AA77-4D46-B741-FE3B44327BE8}"/>
              </a:ext>
            </a:extLst>
          </p:cNvPr>
          <p:cNvSpPr>
            <a:spLocks noGrp="1"/>
          </p:cNvSpPr>
          <p:nvPr>
            <p:ph type="dt" sz="half" idx="10"/>
          </p:nvPr>
        </p:nvSpPr>
        <p:spPr/>
        <p:txBody>
          <a:bodyPr/>
          <a:lstStyle/>
          <a:p>
            <a:fld id="{45195535-9EE9-4F39-BF67-D92029754A44}" type="datetimeFigureOut">
              <a:rPr lang="es-ES" smtClean="0"/>
              <a:t>26/08/2020</a:t>
            </a:fld>
            <a:endParaRPr lang="es-ES"/>
          </a:p>
        </p:txBody>
      </p:sp>
      <p:sp>
        <p:nvSpPr>
          <p:cNvPr id="6" name="Marcador de pie de página 5">
            <a:extLst>
              <a:ext uri="{FF2B5EF4-FFF2-40B4-BE49-F238E27FC236}">
                <a16:creationId xmlns:a16="http://schemas.microsoft.com/office/drawing/2014/main" id="{22E7F73A-03D8-4752-9C6F-7758140146E9}"/>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AEBF141C-40F0-4F2A-914C-4BF00FFB6748}"/>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1989853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40DBEC-2096-4BF4-8A7E-33E089094F9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CB28EA53-9844-4B90-A6B2-C6F2EC4F06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63A36543-FF39-4E1B-9083-3849063DAE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5DC919F-E111-4F5E-9AFE-69D4608AD361}"/>
              </a:ext>
            </a:extLst>
          </p:cNvPr>
          <p:cNvSpPr>
            <a:spLocks noGrp="1"/>
          </p:cNvSpPr>
          <p:nvPr>
            <p:ph type="dt" sz="half" idx="10"/>
          </p:nvPr>
        </p:nvSpPr>
        <p:spPr/>
        <p:txBody>
          <a:bodyPr/>
          <a:lstStyle/>
          <a:p>
            <a:fld id="{45195535-9EE9-4F39-BF67-D92029754A44}" type="datetimeFigureOut">
              <a:rPr lang="es-ES" smtClean="0"/>
              <a:t>26/08/2020</a:t>
            </a:fld>
            <a:endParaRPr lang="es-ES"/>
          </a:p>
        </p:txBody>
      </p:sp>
      <p:sp>
        <p:nvSpPr>
          <p:cNvPr id="6" name="Marcador de pie de página 5">
            <a:extLst>
              <a:ext uri="{FF2B5EF4-FFF2-40B4-BE49-F238E27FC236}">
                <a16:creationId xmlns:a16="http://schemas.microsoft.com/office/drawing/2014/main" id="{E668E77D-B049-4890-AED5-0690AE116BA3}"/>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004DCDE3-5A88-434D-BD65-54FFAA95B0B5}"/>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2179059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368CCFA-DE82-4180-873B-166B1ED26B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E225392-5A44-42BA-B296-F8477FBA27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D5806E4D-49D9-4908-BBCC-FE8A1409DC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195535-9EE9-4F39-BF67-D92029754A44}" type="datetimeFigureOut">
              <a:rPr lang="es-ES" smtClean="0"/>
              <a:t>26/08/2020</a:t>
            </a:fld>
            <a:endParaRPr lang="es-ES"/>
          </a:p>
        </p:txBody>
      </p:sp>
      <p:sp>
        <p:nvSpPr>
          <p:cNvPr id="5" name="Marcador de pie de página 4">
            <a:extLst>
              <a:ext uri="{FF2B5EF4-FFF2-40B4-BE49-F238E27FC236}">
                <a16:creationId xmlns:a16="http://schemas.microsoft.com/office/drawing/2014/main" id="{6C7C37C4-6837-4EAA-BB20-C579D3793D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D31C0D8E-471E-4CD2-B883-3A6C2C15EA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C5D3A3-6B18-4833-BF0E-69126B51772B}" type="slidenum">
              <a:rPr lang="es-ES" smtClean="0"/>
              <a:t>‹Nº›</a:t>
            </a:fld>
            <a:endParaRPr lang="es-ES"/>
          </a:p>
        </p:txBody>
      </p:sp>
    </p:spTree>
    <p:extLst>
      <p:ext uri="{BB962C8B-B14F-4D97-AF65-F5344CB8AC3E}">
        <p14:creationId xmlns:p14="http://schemas.microsoft.com/office/powerpoint/2010/main" val="21359441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26.jp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25.jp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28.jp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7.jpe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4.jpeg"/><Relationship Id="rId3" Type="http://schemas.openxmlformats.org/officeDocument/2006/relationships/image" Target="../media/image1.jpg"/><Relationship Id="rId7" Type="http://schemas.openxmlformats.org/officeDocument/2006/relationships/image" Target="../media/image8.png"/><Relationship Id="rId12" Type="http://schemas.openxmlformats.org/officeDocument/2006/relationships/image" Target="../media/image13.jpeg"/><Relationship Id="rId17" Type="http://schemas.openxmlformats.org/officeDocument/2006/relationships/image" Target="../media/image18.jpeg"/><Relationship Id="rId2" Type="http://schemas.openxmlformats.org/officeDocument/2006/relationships/image" Target="../media/image4.jpg"/><Relationship Id="rId16"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5309798B-0502-4030-BB0D-18B491927316}"/>
              </a:ext>
            </a:extLst>
          </p:cNvPr>
          <p:cNvPicPr/>
          <p:nvPr/>
        </p:nvPicPr>
        <p:blipFill rotWithShape="1">
          <a:blip r:embed="rId2">
            <a:extLst>
              <a:ext uri="{28A0092B-C50C-407E-A947-70E740481C1C}">
                <a14:useLocalDpi xmlns:a14="http://schemas.microsoft.com/office/drawing/2010/main" val="0"/>
              </a:ext>
            </a:extLst>
          </a:blip>
          <a:srcRect r="19675"/>
          <a:stretch/>
        </p:blipFill>
        <p:spPr bwMode="auto">
          <a:xfrm>
            <a:off x="332546" y="233610"/>
            <a:ext cx="5789958" cy="959086"/>
          </a:xfrm>
          <a:prstGeom prst="rect">
            <a:avLst/>
          </a:prstGeom>
          <a:ln>
            <a:noFill/>
          </a:ln>
          <a:extLst>
            <a:ext uri="{53640926-AAD7-44D8-BBD7-CCE9431645EC}">
              <a14:shadowObscured xmlns:a14="http://schemas.microsoft.com/office/drawing/2010/main"/>
            </a:ext>
          </a:extLst>
        </p:spPr>
      </p:pic>
      <p:pic>
        <p:nvPicPr>
          <p:cNvPr id="5" name="Picture 2" descr="http://www.utc.edu.ec/Portals/0/Images/2018/pregrado/LOGO-Informatica%20copia.png?ver=2018-04-12-153018-700">
            <a:extLst>
              <a:ext uri="{FF2B5EF4-FFF2-40B4-BE49-F238E27FC236}">
                <a16:creationId xmlns:a16="http://schemas.microsoft.com/office/drawing/2014/main" id="{833D42B3-C719-4D10-B088-3C36784223C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143999" y="233778"/>
            <a:ext cx="2701787" cy="879406"/>
          </a:xfrm>
          <a:prstGeom prst="rect">
            <a:avLst/>
          </a:prstGeom>
          <a:noFill/>
        </p:spPr>
      </p:pic>
      <p:pic>
        <p:nvPicPr>
          <p:cNvPr id="7" name="Imagen 6">
            <a:extLst>
              <a:ext uri="{FF2B5EF4-FFF2-40B4-BE49-F238E27FC236}">
                <a16:creationId xmlns:a16="http://schemas.microsoft.com/office/drawing/2014/main" id="{8CD15515-4241-4D36-B0AB-A51B5551FE93}"/>
              </a:ext>
            </a:extLst>
          </p:cNvPr>
          <p:cNvPicPr/>
          <p:nvPr/>
        </p:nvPicPr>
        <p:blipFill>
          <a:blip r:embed="rId4">
            <a:extLst>
              <a:ext uri="{28A0092B-C50C-407E-A947-70E740481C1C}">
                <a14:useLocalDpi xmlns:a14="http://schemas.microsoft.com/office/drawing/2010/main" val="0"/>
              </a:ext>
            </a:extLst>
          </a:blip>
          <a:stretch>
            <a:fillRect/>
          </a:stretch>
        </p:blipFill>
        <p:spPr>
          <a:xfrm>
            <a:off x="318052" y="6294783"/>
            <a:ext cx="11608904" cy="536713"/>
          </a:xfrm>
          <a:prstGeom prst="rect">
            <a:avLst/>
          </a:prstGeom>
        </p:spPr>
      </p:pic>
      <p:sp>
        <p:nvSpPr>
          <p:cNvPr id="6" name="Rectángulo 5">
            <a:extLst>
              <a:ext uri="{FF2B5EF4-FFF2-40B4-BE49-F238E27FC236}">
                <a16:creationId xmlns:a16="http://schemas.microsoft.com/office/drawing/2014/main" id="{86807074-78E7-47EB-A8BA-DC50B07CB2B6}"/>
              </a:ext>
            </a:extLst>
          </p:cNvPr>
          <p:cNvSpPr/>
          <p:nvPr/>
        </p:nvSpPr>
        <p:spPr>
          <a:xfrm>
            <a:off x="5578071" y="1056025"/>
            <a:ext cx="1293944" cy="461665"/>
          </a:xfrm>
          <a:prstGeom prst="rect">
            <a:avLst/>
          </a:prstGeom>
        </p:spPr>
        <p:txBody>
          <a:bodyPr wrap="none">
            <a:spAutoFit/>
          </a:bodyPr>
          <a:lstStyle/>
          <a:p>
            <a:r>
              <a:rPr lang="es-ES" sz="2400" b="1" dirty="0">
                <a:latin typeface="Arial" panose="020B0604020202020204" pitchFamily="34" charset="0"/>
                <a:ea typeface="Calibri" panose="020F0502020204030204" pitchFamily="34" charset="0"/>
              </a:rPr>
              <a:t>TITULO</a:t>
            </a:r>
            <a:endParaRPr lang="es-ES" sz="2400" dirty="0"/>
          </a:p>
        </p:txBody>
      </p:sp>
      <p:sp>
        <p:nvSpPr>
          <p:cNvPr id="8" name="Rectángulo 7">
            <a:extLst>
              <a:ext uri="{FF2B5EF4-FFF2-40B4-BE49-F238E27FC236}">
                <a16:creationId xmlns:a16="http://schemas.microsoft.com/office/drawing/2014/main" id="{599A0342-3E12-4465-8AE3-C469FE7F220A}"/>
              </a:ext>
            </a:extLst>
          </p:cNvPr>
          <p:cNvSpPr/>
          <p:nvPr/>
        </p:nvSpPr>
        <p:spPr>
          <a:xfrm>
            <a:off x="2411896" y="1471091"/>
            <a:ext cx="7871789" cy="1165801"/>
          </a:xfrm>
          <a:prstGeom prst="rect">
            <a:avLst/>
          </a:prstGeom>
          <a:ln w="28575"/>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457200" algn="ctr">
              <a:lnSpc>
                <a:spcPct val="150000"/>
              </a:lnSpc>
              <a:spcAft>
                <a:spcPts val="800"/>
              </a:spcAft>
            </a:pPr>
            <a:r>
              <a:rPr lang="es-EC" sz="1800" b="1"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“APLICACIÓN WEB Y MÓVIL PARA SISTEMATIZAR EL CONTROL Y REGISTRO DE CITAS MÉDICAS DEL CONSULTORIO ODONTOLÓGICO INTEGRAL SOURI DEL BARRIO LA ESTACIÓN”</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14" name="Rectángulo 13">
            <a:extLst>
              <a:ext uri="{FF2B5EF4-FFF2-40B4-BE49-F238E27FC236}">
                <a16:creationId xmlns:a16="http://schemas.microsoft.com/office/drawing/2014/main" id="{CE33DFF2-71F2-46FA-8E21-B25F7298CCE3}"/>
              </a:ext>
            </a:extLst>
          </p:cNvPr>
          <p:cNvSpPr/>
          <p:nvPr/>
        </p:nvSpPr>
        <p:spPr>
          <a:xfrm>
            <a:off x="5278523" y="2673197"/>
            <a:ext cx="1684307" cy="461665"/>
          </a:xfrm>
          <a:prstGeom prst="rect">
            <a:avLst/>
          </a:prstGeom>
        </p:spPr>
        <p:txBody>
          <a:bodyPr wrap="none">
            <a:spAutoFit/>
          </a:bodyPr>
          <a:lstStyle/>
          <a:p>
            <a:r>
              <a:rPr lang="es-ES" sz="2400" b="1" dirty="0">
                <a:latin typeface="Arial" panose="020B0604020202020204" pitchFamily="34" charset="0"/>
              </a:rPr>
              <a:t>AUTORES</a:t>
            </a:r>
            <a:endParaRPr lang="es-ES" sz="2400" dirty="0"/>
          </a:p>
        </p:txBody>
      </p:sp>
      <p:sp>
        <p:nvSpPr>
          <p:cNvPr id="15" name="Rectángulo 14">
            <a:extLst>
              <a:ext uri="{FF2B5EF4-FFF2-40B4-BE49-F238E27FC236}">
                <a16:creationId xmlns:a16="http://schemas.microsoft.com/office/drawing/2014/main" id="{5366F5DD-63B6-43C3-B337-E9864CAD1C0C}"/>
              </a:ext>
            </a:extLst>
          </p:cNvPr>
          <p:cNvSpPr/>
          <p:nvPr/>
        </p:nvSpPr>
        <p:spPr>
          <a:xfrm>
            <a:off x="4659325" y="3210996"/>
            <a:ext cx="3131435" cy="830997"/>
          </a:xfrm>
          <a:prstGeom prst="rect">
            <a:avLst/>
          </a:prstGeom>
        </p:spPr>
        <p:txBody>
          <a:bodyPr wrap="none">
            <a:spAutoFit/>
          </a:bodyPr>
          <a:lstStyle/>
          <a:p>
            <a:r>
              <a:rPr lang="es-ES" sz="2400" b="1" dirty="0">
                <a:latin typeface="Arial" panose="020B0604020202020204" pitchFamily="34" charset="0"/>
              </a:rPr>
              <a:t>CHILUISA STEFANY</a:t>
            </a:r>
          </a:p>
          <a:p>
            <a:r>
              <a:rPr lang="es-ES" sz="2400" b="1" dirty="0">
                <a:latin typeface="Arial" panose="020B0604020202020204" pitchFamily="34" charset="0"/>
              </a:rPr>
              <a:t>DE LA CRUZ IVAN</a:t>
            </a:r>
            <a:endParaRPr lang="es-ES" sz="2400" dirty="0"/>
          </a:p>
        </p:txBody>
      </p:sp>
      <p:sp>
        <p:nvSpPr>
          <p:cNvPr id="16" name="Rectángulo 15">
            <a:extLst>
              <a:ext uri="{FF2B5EF4-FFF2-40B4-BE49-F238E27FC236}">
                <a16:creationId xmlns:a16="http://schemas.microsoft.com/office/drawing/2014/main" id="{EE18625B-B6F4-43EC-AF42-BDC591B6DE6E}"/>
              </a:ext>
            </a:extLst>
          </p:cNvPr>
          <p:cNvSpPr/>
          <p:nvPr/>
        </p:nvSpPr>
        <p:spPr>
          <a:xfrm>
            <a:off x="3834677" y="4043732"/>
            <a:ext cx="4572000" cy="577850"/>
          </a:xfrm>
          <a:prstGeom prst="rect">
            <a:avLst/>
          </a:prstGeom>
        </p:spPr>
        <p:txBody>
          <a:bodyPr>
            <a:spAutoFit/>
          </a:bodyPr>
          <a:lstStyle/>
          <a:p>
            <a:pPr algn="ctr">
              <a:lnSpc>
                <a:spcPct val="150000"/>
              </a:lnSpc>
              <a:spcAft>
                <a:spcPts val="0"/>
              </a:spcAft>
            </a:pPr>
            <a:r>
              <a:rPr lang="es-ES" sz="2400" b="1" dirty="0">
                <a:latin typeface="Arial" panose="020B0604020202020204" pitchFamily="34" charset="0"/>
                <a:ea typeface="Calibri" panose="020F0502020204030204" pitchFamily="34" charset="0"/>
                <a:cs typeface="Arial" panose="020B0604020202020204" pitchFamily="34" charset="0"/>
              </a:rPr>
              <a:t>FECHA</a:t>
            </a:r>
            <a:endParaRPr lang="es-ES" sz="2400" dirty="0">
              <a:latin typeface="Arial" panose="020B0604020202020204" pitchFamily="34" charset="0"/>
              <a:ea typeface="Calibri" panose="020F0502020204030204" pitchFamily="34" charset="0"/>
              <a:cs typeface="Arial" panose="020B0604020202020204" pitchFamily="34" charset="0"/>
            </a:endParaRPr>
          </a:p>
        </p:txBody>
      </p:sp>
      <p:sp>
        <p:nvSpPr>
          <p:cNvPr id="17" name="Rectángulo 16">
            <a:extLst>
              <a:ext uri="{FF2B5EF4-FFF2-40B4-BE49-F238E27FC236}">
                <a16:creationId xmlns:a16="http://schemas.microsoft.com/office/drawing/2014/main" id="{3F2E98A9-904D-44B0-BA70-6D62C6D85FFF}"/>
              </a:ext>
            </a:extLst>
          </p:cNvPr>
          <p:cNvSpPr/>
          <p:nvPr/>
        </p:nvSpPr>
        <p:spPr>
          <a:xfrm>
            <a:off x="4150271" y="5339561"/>
            <a:ext cx="3750579" cy="586699"/>
          </a:xfrm>
          <a:prstGeom prst="rect">
            <a:avLst/>
          </a:prstGeom>
        </p:spPr>
        <p:txBody>
          <a:bodyPr wrap="none">
            <a:spAutoFit/>
          </a:bodyPr>
          <a:lstStyle/>
          <a:p>
            <a:pPr algn="ctr">
              <a:lnSpc>
                <a:spcPct val="150000"/>
              </a:lnSpc>
              <a:spcAft>
                <a:spcPts val="0"/>
              </a:spcAft>
            </a:pPr>
            <a:r>
              <a:rPr lang="es-ES" sz="2400" b="1" dirty="0">
                <a:latin typeface="Arial" panose="020B0604020202020204" pitchFamily="34" charset="0"/>
                <a:ea typeface="Calibri" panose="020F0502020204030204" pitchFamily="34" charset="0"/>
                <a:cs typeface="Times New Roman" panose="02020603050405020304" pitchFamily="18" charset="0"/>
              </a:rPr>
              <a:t>LATACUNGA-ECUADOR</a:t>
            </a:r>
            <a:endParaRPr lang="es-ES"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ángulo 1">
            <a:extLst>
              <a:ext uri="{FF2B5EF4-FFF2-40B4-BE49-F238E27FC236}">
                <a16:creationId xmlns:a16="http://schemas.microsoft.com/office/drawing/2014/main" id="{FB9FB0F6-681B-4655-A218-559A6488F48F}"/>
              </a:ext>
            </a:extLst>
          </p:cNvPr>
          <p:cNvSpPr/>
          <p:nvPr/>
        </p:nvSpPr>
        <p:spPr>
          <a:xfrm>
            <a:off x="3939042" y="4634968"/>
            <a:ext cx="4572000" cy="577850"/>
          </a:xfrm>
          <a:prstGeom prst="rect">
            <a:avLst/>
          </a:prstGeom>
        </p:spPr>
        <p:txBody>
          <a:bodyPr>
            <a:spAutoFit/>
          </a:bodyPr>
          <a:lstStyle/>
          <a:p>
            <a:pPr algn="ctr">
              <a:lnSpc>
                <a:spcPct val="150000"/>
              </a:lnSpc>
              <a:spcAft>
                <a:spcPts val="0"/>
              </a:spcAft>
            </a:pPr>
            <a:r>
              <a:rPr lang="es-ES" sz="2400" b="1" dirty="0">
                <a:latin typeface="Arial" panose="020B0604020202020204" pitchFamily="34" charset="0"/>
                <a:ea typeface="Calibri" panose="020F0502020204030204" pitchFamily="34" charset="0"/>
                <a:cs typeface="Arial" panose="020B0604020202020204" pitchFamily="34" charset="0"/>
              </a:rPr>
              <a:t>26 DE AGOSTO DEL 2020</a:t>
            </a:r>
            <a:endParaRPr lang="es-ES" sz="2400" dirty="0">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224168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83587BD-9774-4524-AE0B-8AE206A4236D}"/>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93378" y="0"/>
            <a:ext cx="12191999" cy="6858000"/>
          </a:xfrm>
          <a:prstGeom prst="rect">
            <a:avLst/>
          </a:prstGeom>
          <a:ln>
            <a:solidFill>
              <a:schemeClr val="bg2">
                <a:lumMod val="50000"/>
              </a:schemeClr>
            </a:solidFill>
          </a:ln>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5" name="Rectángulo 14">
            <a:extLst>
              <a:ext uri="{FF2B5EF4-FFF2-40B4-BE49-F238E27FC236}">
                <a16:creationId xmlns:a16="http://schemas.microsoft.com/office/drawing/2014/main" id="{609C84F5-94DE-4A6E-B622-A71E6DC6C19C}"/>
              </a:ext>
            </a:extLst>
          </p:cNvPr>
          <p:cNvSpPr/>
          <p:nvPr/>
        </p:nvSpPr>
        <p:spPr>
          <a:xfrm>
            <a:off x="2598258" y="699305"/>
            <a:ext cx="9418027" cy="369332"/>
          </a:xfrm>
          <a:prstGeom prst="rect">
            <a:avLst/>
          </a:prstGeom>
        </p:spPr>
        <p:txBody>
          <a:bodyPr wrap="none">
            <a:spAutoFit/>
          </a:bodyPr>
          <a:lstStyle/>
          <a:p>
            <a:pPr algn="ctr"/>
            <a:r>
              <a:rPr lang="es-ES" b="1" dirty="0">
                <a:latin typeface="Arial" panose="020B0604020202020204" pitchFamily="34" charset="0"/>
                <a:cs typeface="Arial" panose="020B0604020202020204" pitchFamily="34" charset="0"/>
              </a:rPr>
              <a:t>DESARROLLO DE LA PROPUESTA (ANÁLISIS Y DISCUSIÓN DE LOS RESULTADOS)</a:t>
            </a:r>
          </a:p>
        </p:txBody>
      </p:sp>
      <p:sp>
        <p:nvSpPr>
          <p:cNvPr id="5" name="Rectángulo: esquinas redondeadas 4">
            <a:extLst>
              <a:ext uri="{FF2B5EF4-FFF2-40B4-BE49-F238E27FC236}">
                <a16:creationId xmlns:a16="http://schemas.microsoft.com/office/drawing/2014/main" id="{D7B12907-E3F2-486F-91D7-81CFF90F87CD}"/>
              </a:ext>
            </a:extLst>
          </p:cNvPr>
          <p:cNvSpPr/>
          <p:nvPr/>
        </p:nvSpPr>
        <p:spPr>
          <a:xfrm>
            <a:off x="4130739" y="1353483"/>
            <a:ext cx="3258048" cy="959086"/>
          </a:xfrm>
          <a:prstGeom prst="roundRect">
            <a:avLst/>
          </a:prstGeom>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latin typeface="Times New Roman" panose="02020603050405020304" pitchFamily="18" charset="0"/>
                <a:cs typeface="Times New Roman" panose="02020603050405020304" pitchFamily="18" charset="0"/>
              </a:rPr>
              <a:t>Resultados de la metodología SCRUM</a:t>
            </a:r>
          </a:p>
        </p:txBody>
      </p:sp>
      <p:sp>
        <p:nvSpPr>
          <p:cNvPr id="7" name="Rectángulo 6">
            <a:extLst>
              <a:ext uri="{FF2B5EF4-FFF2-40B4-BE49-F238E27FC236}">
                <a16:creationId xmlns:a16="http://schemas.microsoft.com/office/drawing/2014/main" id="{F36D3F6A-112C-49BD-901D-E9F39B8859C7}"/>
              </a:ext>
            </a:extLst>
          </p:cNvPr>
          <p:cNvSpPr/>
          <p:nvPr/>
        </p:nvSpPr>
        <p:spPr>
          <a:xfrm>
            <a:off x="3121213" y="2700812"/>
            <a:ext cx="1015068" cy="459297"/>
          </a:xfrm>
          <a:prstGeom prst="rect">
            <a:avLst/>
          </a:prstGeom>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latin typeface="Times New Roman" panose="02020603050405020304" pitchFamily="18" charset="0"/>
                <a:cs typeface="Times New Roman" panose="02020603050405020304" pitchFamily="18" charset="0"/>
              </a:rPr>
              <a:t>ROLES</a:t>
            </a:r>
          </a:p>
        </p:txBody>
      </p:sp>
      <p:sp>
        <p:nvSpPr>
          <p:cNvPr id="8" name="Rectángulo 7">
            <a:extLst>
              <a:ext uri="{FF2B5EF4-FFF2-40B4-BE49-F238E27FC236}">
                <a16:creationId xmlns:a16="http://schemas.microsoft.com/office/drawing/2014/main" id="{AC2EE3F6-446C-4B61-AACA-D541CAD35EAE}"/>
              </a:ext>
            </a:extLst>
          </p:cNvPr>
          <p:cNvSpPr/>
          <p:nvPr/>
        </p:nvSpPr>
        <p:spPr>
          <a:xfrm>
            <a:off x="8206739" y="2413279"/>
            <a:ext cx="1254177" cy="459297"/>
          </a:xfrm>
          <a:prstGeom prst="rect">
            <a:avLst/>
          </a:prstGeom>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SPRINTS</a:t>
            </a:r>
          </a:p>
        </p:txBody>
      </p:sp>
      <p:sp>
        <p:nvSpPr>
          <p:cNvPr id="11" name="Rectángulo 10">
            <a:extLst>
              <a:ext uri="{FF2B5EF4-FFF2-40B4-BE49-F238E27FC236}">
                <a16:creationId xmlns:a16="http://schemas.microsoft.com/office/drawing/2014/main" id="{B9DC8793-3380-413C-B794-A0EAAC40F91A}"/>
              </a:ext>
            </a:extLst>
          </p:cNvPr>
          <p:cNvSpPr/>
          <p:nvPr/>
        </p:nvSpPr>
        <p:spPr>
          <a:xfrm>
            <a:off x="8528669" y="1419525"/>
            <a:ext cx="2499919" cy="459297"/>
          </a:xfrm>
          <a:prstGeom prst="rect">
            <a:avLst/>
          </a:prstGeom>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TIEMPO ESTIMADO</a:t>
            </a:r>
          </a:p>
        </p:txBody>
      </p:sp>
      <p:sp>
        <p:nvSpPr>
          <p:cNvPr id="12" name="Rectángulo 11">
            <a:extLst>
              <a:ext uri="{FF2B5EF4-FFF2-40B4-BE49-F238E27FC236}">
                <a16:creationId xmlns:a16="http://schemas.microsoft.com/office/drawing/2014/main" id="{CA96C5FE-0CE0-454F-BBF8-EC0536087736}"/>
              </a:ext>
            </a:extLst>
          </p:cNvPr>
          <p:cNvSpPr/>
          <p:nvPr/>
        </p:nvSpPr>
        <p:spPr>
          <a:xfrm>
            <a:off x="780176" y="1512770"/>
            <a:ext cx="2764437" cy="852596"/>
          </a:xfrm>
          <a:prstGeom prst="rect">
            <a:avLst/>
          </a:prstGeom>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lvl="1">
              <a:lnSpc>
                <a:spcPct val="150000"/>
              </a:lnSpc>
              <a:spcBef>
                <a:spcPts val="200"/>
              </a:spcBef>
            </a:pPr>
            <a:r>
              <a:rPr lang="es-EC" sz="1800" b="1" dirty="0">
                <a:solidFill>
                  <a:schemeClr val="tx1"/>
                </a:solidFill>
                <a:effectLst/>
                <a:latin typeface="Times New Roman" panose="02020603050405020304" pitchFamily="18" charset="0"/>
                <a:ea typeface="Calibri Light" panose="020F0302020204030204" pitchFamily="34" charset="0"/>
                <a:cs typeface="Times New Roman" panose="02020603050405020304" pitchFamily="18" charset="0"/>
              </a:rPr>
              <a:t>PLANIFICACIÓN</a:t>
            </a:r>
          </a:p>
        </p:txBody>
      </p:sp>
      <p:sp>
        <p:nvSpPr>
          <p:cNvPr id="13" name="Rectángulo 12">
            <a:extLst>
              <a:ext uri="{FF2B5EF4-FFF2-40B4-BE49-F238E27FC236}">
                <a16:creationId xmlns:a16="http://schemas.microsoft.com/office/drawing/2014/main" id="{1C790053-1DDF-4FB4-BC16-DFBBCE7D1D64}"/>
              </a:ext>
            </a:extLst>
          </p:cNvPr>
          <p:cNvSpPr/>
          <p:nvPr/>
        </p:nvSpPr>
        <p:spPr>
          <a:xfrm>
            <a:off x="153780" y="4228488"/>
            <a:ext cx="4417264" cy="459297"/>
          </a:xfrm>
          <a:prstGeom prst="rect">
            <a:avLst/>
          </a:prstGeom>
          <a:ln>
            <a:solidFill>
              <a:schemeClr val="accent4">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MODELO ITERATIVO INCREMENTAL</a:t>
            </a:r>
          </a:p>
        </p:txBody>
      </p:sp>
      <p:sp>
        <p:nvSpPr>
          <p:cNvPr id="17" name="Rectángulo 16">
            <a:extLst>
              <a:ext uri="{FF2B5EF4-FFF2-40B4-BE49-F238E27FC236}">
                <a16:creationId xmlns:a16="http://schemas.microsoft.com/office/drawing/2014/main" id="{5D157394-BB23-4032-9C9F-6ADF8E920CE9}"/>
              </a:ext>
            </a:extLst>
          </p:cNvPr>
          <p:cNvSpPr/>
          <p:nvPr/>
        </p:nvSpPr>
        <p:spPr>
          <a:xfrm>
            <a:off x="1199588" y="5630807"/>
            <a:ext cx="2325648" cy="459297"/>
          </a:xfrm>
          <a:prstGeom prst="rect">
            <a:avLst/>
          </a:prstGeom>
          <a:ln>
            <a:solidFill>
              <a:schemeClr val="accent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CASOS DE PRUEBA</a:t>
            </a:r>
          </a:p>
        </p:txBody>
      </p:sp>
      <p:pic>
        <p:nvPicPr>
          <p:cNvPr id="4" name="Imagen1">
            <a:extLst>
              <a:ext uri="{FF2B5EF4-FFF2-40B4-BE49-F238E27FC236}">
                <a16:creationId xmlns:a16="http://schemas.microsoft.com/office/drawing/2014/main" id="{8AE13806-D8A9-4096-BEAD-0928EF4C7B37}"/>
              </a:ext>
            </a:extLst>
          </p:cNvPr>
          <p:cNvPicPr/>
          <p:nvPr/>
        </p:nvPicPr>
        <p:blipFill>
          <a:blip r:embed="rId4"/>
          <a:srcRect t="11964"/>
          <a:stretch>
            <a:fillRect/>
          </a:stretch>
        </p:blipFill>
        <p:spPr bwMode="auto">
          <a:xfrm>
            <a:off x="5103240" y="3148201"/>
            <a:ext cx="3465495" cy="1732934"/>
          </a:xfrm>
          <a:prstGeom prst="rect">
            <a:avLst/>
          </a:prstGeom>
        </p:spPr>
      </p:pic>
      <p:cxnSp>
        <p:nvCxnSpPr>
          <p:cNvPr id="9" name="Conector recto de flecha 8">
            <a:extLst>
              <a:ext uri="{FF2B5EF4-FFF2-40B4-BE49-F238E27FC236}">
                <a16:creationId xmlns:a16="http://schemas.microsoft.com/office/drawing/2014/main" id="{89038D7A-C25D-4C12-B3D0-58548BA32020}"/>
              </a:ext>
            </a:extLst>
          </p:cNvPr>
          <p:cNvCxnSpPr>
            <a:cxnSpLocks/>
            <a:endCxn id="12" idx="3"/>
          </p:cNvCxnSpPr>
          <p:nvPr/>
        </p:nvCxnSpPr>
        <p:spPr>
          <a:xfrm flipH="1" flipV="1">
            <a:off x="3544613" y="1939068"/>
            <a:ext cx="513560" cy="772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Conector recto de flecha 17">
            <a:extLst>
              <a:ext uri="{FF2B5EF4-FFF2-40B4-BE49-F238E27FC236}">
                <a16:creationId xmlns:a16="http://schemas.microsoft.com/office/drawing/2014/main" id="{D063EF5F-1065-4894-B5AE-B0BA97F525C3}"/>
              </a:ext>
            </a:extLst>
          </p:cNvPr>
          <p:cNvCxnSpPr>
            <a:cxnSpLocks/>
            <a:endCxn id="7" idx="0"/>
          </p:cNvCxnSpPr>
          <p:nvPr/>
        </p:nvCxnSpPr>
        <p:spPr>
          <a:xfrm flipH="1">
            <a:off x="3628747" y="2202674"/>
            <a:ext cx="501992" cy="4981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Conector recto de flecha 19">
            <a:extLst>
              <a:ext uri="{FF2B5EF4-FFF2-40B4-BE49-F238E27FC236}">
                <a16:creationId xmlns:a16="http://schemas.microsoft.com/office/drawing/2014/main" id="{E790C729-6871-4B9D-B35A-04840C172541}"/>
              </a:ext>
            </a:extLst>
          </p:cNvPr>
          <p:cNvCxnSpPr>
            <a:cxnSpLocks/>
          </p:cNvCxnSpPr>
          <p:nvPr/>
        </p:nvCxnSpPr>
        <p:spPr>
          <a:xfrm>
            <a:off x="7388787" y="2292620"/>
            <a:ext cx="740145" cy="35030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 name="Conector recto de flecha 22">
            <a:extLst>
              <a:ext uri="{FF2B5EF4-FFF2-40B4-BE49-F238E27FC236}">
                <a16:creationId xmlns:a16="http://schemas.microsoft.com/office/drawing/2014/main" id="{7CB5D1A6-86AA-4BFE-AFD2-31DBA2B7D399}"/>
              </a:ext>
            </a:extLst>
          </p:cNvPr>
          <p:cNvCxnSpPr>
            <a:cxnSpLocks/>
          </p:cNvCxnSpPr>
          <p:nvPr/>
        </p:nvCxnSpPr>
        <p:spPr>
          <a:xfrm>
            <a:off x="7388787" y="1680628"/>
            <a:ext cx="106731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33" name="Imagen13">
            <a:extLst>
              <a:ext uri="{FF2B5EF4-FFF2-40B4-BE49-F238E27FC236}">
                <a16:creationId xmlns:a16="http://schemas.microsoft.com/office/drawing/2014/main" id="{0310BCD1-13A3-456E-A766-DB18C6638467}"/>
              </a:ext>
            </a:extLst>
          </p:cNvPr>
          <p:cNvPicPr/>
          <p:nvPr/>
        </p:nvPicPr>
        <p:blipFill>
          <a:blip r:embed="rId5"/>
          <a:srcRect t="11998"/>
          <a:stretch>
            <a:fillRect/>
          </a:stretch>
        </p:blipFill>
        <p:spPr bwMode="auto">
          <a:xfrm>
            <a:off x="6663485" y="5045509"/>
            <a:ext cx="4160520" cy="1629891"/>
          </a:xfrm>
          <a:prstGeom prst="rect">
            <a:avLst/>
          </a:prstGeom>
        </p:spPr>
      </p:pic>
      <p:pic>
        <p:nvPicPr>
          <p:cNvPr id="25" name="Imagen26">
            <a:extLst>
              <a:ext uri="{FF2B5EF4-FFF2-40B4-BE49-F238E27FC236}">
                <a16:creationId xmlns:a16="http://schemas.microsoft.com/office/drawing/2014/main" id="{7CCA9412-7C19-417C-A975-8723DB97A325}"/>
              </a:ext>
            </a:extLst>
          </p:cNvPr>
          <p:cNvPicPr/>
          <p:nvPr/>
        </p:nvPicPr>
        <p:blipFill>
          <a:blip r:embed="rId6"/>
          <a:srcRect t="12136"/>
          <a:stretch>
            <a:fillRect/>
          </a:stretch>
        </p:blipFill>
        <p:spPr bwMode="auto">
          <a:xfrm>
            <a:off x="8780558" y="3170479"/>
            <a:ext cx="3081475" cy="1692430"/>
          </a:xfrm>
          <a:prstGeom prst="rect">
            <a:avLst/>
          </a:prstGeom>
        </p:spPr>
      </p:pic>
    </p:spTree>
    <p:extLst>
      <p:ext uri="{BB962C8B-B14F-4D97-AF65-F5344CB8AC3E}">
        <p14:creationId xmlns:p14="http://schemas.microsoft.com/office/powerpoint/2010/main" val="3790733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83587BD-9774-4524-AE0B-8AE206A4236D}"/>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93378" y="0"/>
            <a:ext cx="12191999" cy="6858000"/>
          </a:xfrm>
          <a:prstGeom prst="rect">
            <a:avLst/>
          </a:prstGeom>
          <a:ln>
            <a:solidFill>
              <a:schemeClr val="bg2">
                <a:lumMod val="50000"/>
              </a:schemeClr>
            </a:solidFill>
          </a:ln>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5" name="Rectángulo 14">
            <a:extLst>
              <a:ext uri="{FF2B5EF4-FFF2-40B4-BE49-F238E27FC236}">
                <a16:creationId xmlns:a16="http://schemas.microsoft.com/office/drawing/2014/main" id="{609C84F5-94DE-4A6E-B622-A71E6DC6C19C}"/>
              </a:ext>
            </a:extLst>
          </p:cNvPr>
          <p:cNvSpPr/>
          <p:nvPr/>
        </p:nvSpPr>
        <p:spPr>
          <a:xfrm>
            <a:off x="4127864" y="537784"/>
            <a:ext cx="5139036" cy="369332"/>
          </a:xfrm>
          <a:prstGeom prst="rect">
            <a:avLst/>
          </a:prstGeom>
        </p:spPr>
        <p:txBody>
          <a:bodyPr wrap="none">
            <a:spAutoFit/>
          </a:bodyPr>
          <a:lstStyle/>
          <a:p>
            <a:pPr algn="ctr"/>
            <a:r>
              <a:rPr lang="es-ES" b="1" dirty="0">
                <a:latin typeface="Arial" panose="020B0604020202020204" pitchFamily="34" charset="0"/>
                <a:cs typeface="Arial" panose="020B0604020202020204" pitchFamily="34" charset="0"/>
              </a:rPr>
              <a:t>APLICACIÓN DE LA METODOLOGÍA SCRUM </a:t>
            </a:r>
          </a:p>
        </p:txBody>
      </p:sp>
      <p:sp>
        <p:nvSpPr>
          <p:cNvPr id="5" name="Rectángulo: esquinas redondeadas 4">
            <a:extLst>
              <a:ext uri="{FF2B5EF4-FFF2-40B4-BE49-F238E27FC236}">
                <a16:creationId xmlns:a16="http://schemas.microsoft.com/office/drawing/2014/main" id="{D7B12907-E3F2-486F-91D7-81CFF90F87CD}"/>
              </a:ext>
            </a:extLst>
          </p:cNvPr>
          <p:cNvSpPr/>
          <p:nvPr/>
        </p:nvSpPr>
        <p:spPr>
          <a:xfrm>
            <a:off x="1894831" y="1714085"/>
            <a:ext cx="3258048" cy="959086"/>
          </a:xfrm>
          <a:prstGeom prst="roundRect">
            <a:avLst/>
          </a:prstGeom>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latin typeface="Times New Roman" panose="02020603050405020304" pitchFamily="18" charset="0"/>
                <a:cs typeface="Times New Roman" panose="02020603050405020304" pitchFamily="18" charset="0"/>
              </a:rPr>
              <a:t>PRODUCT BACKLOG </a:t>
            </a:r>
          </a:p>
        </p:txBody>
      </p:sp>
      <p:graphicFrame>
        <p:nvGraphicFramePr>
          <p:cNvPr id="6" name="Tabla 5">
            <a:extLst>
              <a:ext uri="{FF2B5EF4-FFF2-40B4-BE49-F238E27FC236}">
                <a16:creationId xmlns:a16="http://schemas.microsoft.com/office/drawing/2014/main" id="{50DC530D-8506-4657-9B77-D2ABEECA03E0}"/>
              </a:ext>
            </a:extLst>
          </p:cNvPr>
          <p:cNvGraphicFramePr>
            <a:graphicFrameLocks noGrp="1"/>
          </p:cNvGraphicFramePr>
          <p:nvPr>
            <p:extLst>
              <p:ext uri="{D42A27DB-BD31-4B8C-83A1-F6EECF244321}">
                <p14:modId xmlns:p14="http://schemas.microsoft.com/office/powerpoint/2010/main" val="1154257328"/>
              </p:ext>
            </p:extLst>
          </p:nvPr>
        </p:nvGraphicFramePr>
        <p:xfrm>
          <a:off x="93379" y="3290673"/>
          <a:ext cx="6294757" cy="1868805"/>
        </p:xfrm>
        <a:graphic>
          <a:graphicData uri="http://schemas.openxmlformats.org/drawingml/2006/table">
            <a:tbl>
              <a:tblPr firstRow="1" firstCol="1" bandRow="1">
                <a:tableStyleId>{5940675A-B579-460E-94D1-54222C63F5DA}</a:tableStyleId>
              </a:tblPr>
              <a:tblGrid>
                <a:gridCol w="2142199">
                  <a:extLst>
                    <a:ext uri="{9D8B030D-6E8A-4147-A177-3AD203B41FA5}">
                      <a16:colId xmlns:a16="http://schemas.microsoft.com/office/drawing/2014/main" val="2709911482"/>
                    </a:ext>
                  </a:extLst>
                </a:gridCol>
                <a:gridCol w="2500567">
                  <a:extLst>
                    <a:ext uri="{9D8B030D-6E8A-4147-A177-3AD203B41FA5}">
                      <a16:colId xmlns:a16="http://schemas.microsoft.com/office/drawing/2014/main" val="905979089"/>
                    </a:ext>
                  </a:extLst>
                </a:gridCol>
                <a:gridCol w="1651991">
                  <a:extLst>
                    <a:ext uri="{9D8B030D-6E8A-4147-A177-3AD203B41FA5}">
                      <a16:colId xmlns:a16="http://schemas.microsoft.com/office/drawing/2014/main" val="1001841799"/>
                    </a:ext>
                  </a:extLst>
                </a:gridCol>
              </a:tblGrid>
              <a:tr h="86725">
                <a:tc>
                  <a:txBody>
                    <a:bodyPr/>
                    <a:lstStyle/>
                    <a:p>
                      <a:pPr>
                        <a:lnSpc>
                          <a:spcPct val="115000"/>
                        </a:lnSpc>
                        <a:spcAft>
                          <a:spcPts val="800"/>
                        </a:spcAft>
                      </a:pPr>
                      <a:r>
                        <a:rPr lang="es-EC" sz="1000" b="1" dirty="0">
                          <a:effectLst/>
                        </a:rPr>
                        <a:t>SPRINT 1</a:t>
                      </a:r>
                      <a:endParaRPr lang="es-EC" sz="1100" b="1"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b="1" dirty="0">
                          <a:effectLst/>
                        </a:rPr>
                        <a:t>SPRINT 2</a:t>
                      </a:r>
                      <a:endParaRPr lang="es-EC" sz="1100" b="1"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b="1" dirty="0">
                          <a:effectLst/>
                        </a:rPr>
                        <a:t>SPRINT 3</a:t>
                      </a:r>
                      <a:endParaRPr lang="es-EC" sz="1100" b="1"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146118518"/>
                  </a:ext>
                </a:extLst>
              </a:tr>
              <a:tr h="0">
                <a:tc>
                  <a:txBody>
                    <a:bodyPr/>
                    <a:lstStyle/>
                    <a:p>
                      <a:pPr>
                        <a:lnSpc>
                          <a:spcPct val="115000"/>
                        </a:lnSpc>
                        <a:spcAft>
                          <a:spcPts val="800"/>
                        </a:spcAft>
                      </a:pPr>
                      <a:r>
                        <a:rPr lang="es-EC" sz="1000" dirty="0">
                          <a:effectLst/>
                        </a:rPr>
                        <a:t>Autenticar</a:t>
                      </a:r>
                      <a:endParaRPr lang="es-EC"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dirty="0">
                          <a:effectLst/>
                        </a:rPr>
                        <a:t>Gestión de ficha médica</a:t>
                      </a:r>
                      <a:endParaRPr lang="es-EC"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dirty="0">
                          <a:effectLst/>
                        </a:rPr>
                        <a:t>Gestión de reportes </a:t>
                      </a:r>
                      <a:endParaRPr lang="es-EC"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273642474"/>
                  </a:ext>
                </a:extLst>
              </a:tr>
              <a:tr h="0">
                <a:tc>
                  <a:txBody>
                    <a:bodyPr/>
                    <a:lstStyle/>
                    <a:p>
                      <a:pPr>
                        <a:lnSpc>
                          <a:spcPct val="115000"/>
                        </a:lnSpc>
                        <a:spcAft>
                          <a:spcPts val="800"/>
                        </a:spcAft>
                      </a:pPr>
                      <a:r>
                        <a:rPr lang="es-EC" sz="1000">
                          <a:effectLst/>
                        </a:rPr>
                        <a:t>Gestión de usuarios</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dirty="0">
                          <a:effectLst/>
                        </a:rPr>
                        <a:t>Gestión de diagnósticos médicos</a:t>
                      </a:r>
                      <a:endParaRPr lang="es-EC"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a:effectLst/>
                        </a:rPr>
                        <a:t> </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657720540"/>
                  </a:ext>
                </a:extLst>
              </a:tr>
              <a:tr h="0">
                <a:tc>
                  <a:txBody>
                    <a:bodyPr/>
                    <a:lstStyle/>
                    <a:p>
                      <a:pPr>
                        <a:lnSpc>
                          <a:spcPct val="115000"/>
                        </a:lnSpc>
                        <a:spcAft>
                          <a:spcPts val="800"/>
                        </a:spcAft>
                      </a:pPr>
                      <a:r>
                        <a:rPr lang="es-EC" sz="1000">
                          <a:effectLst/>
                        </a:rPr>
                        <a:t>Gestión de pacientes</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dirty="0">
                          <a:effectLst/>
                        </a:rPr>
                        <a:t>Gestión de historial médico del paciente</a:t>
                      </a:r>
                      <a:endParaRPr lang="es-EC"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a:effectLst/>
                        </a:rPr>
                        <a:t> </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4203120312"/>
                  </a:ext>
                </a:extLst>
              </a:tr>
              <a:tr h="0">
                <a:tc>
                  <a:txBody>
                    <a:bodyPr/>
                    <a:lstStyle/>
                    <a:p>
                      <a:pPr>
                        <a:lnSpc>
                          <a:spcPct val="115000"/>
                        </a:lnSpc>
                        <a:spcAft>
                          <a:spcPts val="800"/>
                        </a:spcAft>
                      </a:pPr>
                      <a:r>
                        <a:rPr lang="es-EC" sz="1000">
                          <a:effectLst/>
                        </a:rPr>
                        <a:t>Gestión de especialistas</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a:effectLst/>
                        </a:rPr>
                        <a:t>Gestión de Tratamientos</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a:effectLst/>
                        </a:rPr>
                        <a:t> </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51851627"/>
                  </a:ext>
                </a:extLst>
              </a:tr>
              <a:tr h="219075">
                <a:tc>
                  <a:txBody>
                    <a:bodyPr/>
                    <a:lstStyle/>
                    <a:p>
                      <a:pPr>
                        <a:lnSpc>
                          <a:spcPct val="115000"/>
                        </a:lnSpc>
                        <a:spcAft>
                          <a:spcPts val="800"/>
                        </a:spcAft>
                      </a:pPr>
                      <a:r>
                        <a:rPr lang="es-EC" sz="1000">
                          <a:effectLst/>
                        </a:rPr>
                        <a:t>Gestión de especialidades</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a:effectLst/>
                        </a:rPr>
                        <a:t>Gestión de recibos de pago</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a:effectLst/>
                        </a:rPr>
                        <a:t> </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589281513"/>
                  </a:ext>
                </a:extLst>
              </a:tr>
              <a:tr h="0">
                <a:tc>
                  <a:txBody>
                    <a:bodyPr/>
                    <a:lstStyle/>
                    <a:p>
                      <a:pPr>
                        <a:lnSpc>
                          <a:spcPct val="115000"/>
                        </a:lnSpc>
                        <a:spcAft>
                          <a:spcPts val="800"/>
                        </a:spcAft>
                      </a:pPr>
                      <a:r>
                        <a:rPr lang="es-EC" sz="1000">
                          <a:effectLst/>
                        </a:rPr>
                        <a:t>Gestión de citas médicas</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a:effectLst/>
                        </a:rPr>
                        <a:t>Gestión tipo de alergias </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a:effectLst/>
                        </a:rPr>
                        <a:t> </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448980391"/>
                  </a:ext>
                </a:extLst>
              </a:tr>
              <a:tr h="0">
                <a:tc>
                  <a:txBody>
                    <a:bodyPr/>
                    <a:lstStyle/>
                    <a:p>
                      <a:pPr>
                        <a:lnSpc>
                          <a:spcPct val="115000"/>
                        </a:lnSpc>
                        <a:spcAft>
                          <a:spcPts val="800"/>
                        </a:spcAft>
                      </a:pPr>
                      <a:r>
                        <a:rPr lang="es-EC" sz="1000">
                          <a:effectLst/>
                        </a:rPr>
                        <a:t>Gestión de conceptos</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a:effectLst/>
                        </a:rPr>
                        <a:t>Gestión de Evolución </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dirty="0">
                          <a:effectLst/>
                        </a:rPr>
                        <a:t> </a:t>
                      </a:r>
                      <a:endParaRPr lang="es-EC"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838634096"/>
                  </a:ext>
                </a:extLst>
              </a:tr>
              <a:tr h="0">
                <a:tc>
                  <a:txBody>
                    <a:bodyPr/>
                    <a:lstStyle/>
                    <a:p>
                      <a:pPr>
                        <a:lnSpc>
                          <a:spcPct val="115000"/>
                        </a:lnSpc>
                        <a:spcAft>
                          <a:spcPts val="800"/>
                        </a:spcAft>
                      </a:pPr>
                      <a:r>
                        <a:rPr lang="es-EC" sz="1000">
                          <a:effectLst/>
                        </a:rPr>
                        <a:t>Gestión de referencias </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a:effectLst/>
                        </a:rPr>
                        <a:t> </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a:effectLst/>
                        </a:rPr>
                        <a:t> </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877105013"/>
                  </a:ext>
                </a:extLst>
              </a:tr>
              <a:tr h="0">
                <a:tc>
                  <a:txBody>
                    <a:bodyPr/>
                    <a:lstStyle/>
                    <a:p>
                      <a:pPr>
                        <a:lnSpc>
                          <a:spcPct val="115000"/>
                        </a:lnSpc>
                        <a:spcAft>
                          <a:spcPts val="800"/>
                        </a:spcAft>
                      </a:pPr>
                      <a:r>
                        <a:rPr lang="es-EC" sz="1000">
                          <a:effectLst/>
                        </a:rPr>
                        <a:t>Gestión de Procedimientos</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a:effectLst/>
                        </a:rPr>
                        <a:t> </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a:effectLst/>
                        </a:rPr>
                        <a:t> </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80741324"/>
                  </a:ext>
                </a:extLst>
              </a:tr>
              <a:tr h="119643">
                <a:tc>
                  <a:txBody>
                    <a:bodyPr/>
                    <a:lstStyle/>
                    <a:p>
                      <a:pPr>
                        <a:lnSpc>
                          <a:spcPct val="115000"/>
                        </a:lnSpc>
                        <a:spcAft>
                          <a:spcPts val="800"/>
                        </a:spcAft>
                      </a:pPr>
                      <a:r>
                        <a:rPr lang="es-EC" sz="1000">
                          <a:effectLst/>
                        </a:rPr>
                        <a:t>Gestión de Recetas médicas </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dirty="0">
                          <a:effectLst/>
                        </a:rPr>
                        <a:t> </a:t>
                      </a:r>
                      <a:endParaRPr lang="es-EC"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dirty="0">
                          <a:effectLst/>
                        </a:rPr>
                        <a:t> </a:t>
                      </a:r>
                      <a:endParaRPr lang="es-EC"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12822956"/>
                  </a:ext>
                </a:extLst>
              </a:tr>
            </a:tbl>
          </a:graphicData>
        </a:graphic>
      </p:graphicFrame>
      <p:sp>
        <p:nvSpPr>
          <p:cNvPr id="14" name="Rectángulo: esquinas redondeadas 13">
            <a:extLst>
              <a:ext uri="{FF2B5EF4-FFF2-40B4-BE49-F238E27FC236}">
                <a16:creationId xmlns:a16="http://schemas.microsoft.com/office/drawing/2014/main" id="{42600CF7-CAAF-4042-8224-0F5066BD9CA8}"/>
              </a:ext>
            </a:extLst>
          </p:cNvPr>
          <p:cNvSpPr/>
          <p:nvPr/>
        </p:nvSpPr>
        <p:spPr>
          <a:xfrm>
            <a:off x="8091663" y="1619351"/>
            <a:ext cx="3258048" cy="959086"/>
          </a:xfrm>
          <a:prstGeom prst="roundRect">
            <a:avLst/>
          </a:prstGeom>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latin typeface="Times New Roman" panose="02020603050405020304" pitchFamily="18" charset="0"/>
                <a:cs typeface="Times New Roman" panose="02020603050405020304" pitchFamily="18" charset="0"/>
              </a:rPr>
              <a:t>33 historias de usuario </a:t>
            </a:r>
          </a:p>
        </p:txBody>
      </p:sp>
      <p:cxnSp>
        <p:nvCxnSpPr>
          <p:cNvPr id="24" name="Conector recto de flecha 23">
            <a:extLst>
              <a:ext uri="{FF2B5EF4-FFF2-40B4-BE49-F238E27FC236}">
                <a16:creationId xmlns:a16="http://schemas.microsoft.com/office/drawing/2014/main" id="{FBA6A950-D591-468A-926F-212B2083BDF9}"/>
              </a:ext>
            </a:extLst>
          </p:cNvPr>
          <p:cNvCxnSpPr>
            <a:cxnSpLocks/>
          </p:cNvCxnSpPr>
          <p:nvPr/>
        </p:nvCxnSpPr>
        <p:spPr>
          <a:xfrm flipH="1">
            <a:off x="8246806" y="2578437"/>
            <a:ext cx="317217" cy="5529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Rectángulo: esquinas redondeadas 18">
            <a:extLst>
              <a:ext uri="{FF2B5EF4-FFF2-40B4-BE49-F238E27FC236}">
                <a16:creationId xmlns:a16="http://schemas.microsoft.com/office/drawing/2014/main" id="{3ED699FA-FC16-4C4B-8709-B0F7DC3CC086}"/>
              </a:ext>
            </a:extLst>
          </p:cNvPr>
          <p:cNvSpPr/>
          <p:nvPr/>
        </p:nvSpPr>
        <p:spPr>
          <a:xfrm>
            <a:off x="9637825" y="3057547"/>
            <a:ext cx="2273134" cy="959086"/>
          </a:xfrm>
          <a:prstGeom prst="roundRect">
            <a:avLst/>
          </a:prstGeom>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latin typeface="Times New Roman" panose="02020603050405020304" pitchFamily="18" charset="0"/>
                <a:cs typeface="Times New Roman" panose="02020603050405020304" pitchFamily="18" charset="0"/>
              </a:rPr>
              <a:t>Puntos de  historias de usuario </a:t>
            </a:r>
          </a:p>
        </p:txBody>
      </p:sp>
      <p:sp>
        <p:nvSpPr>
          <p:cNvPr id="22" name="Rectángulo: esquinas redondeadas 21">
            <a:extLst>
              <a:ext uri="{FF2B5EF4-FFF2-40B4-BE49-F238E27FC236}">
                <a16:creationId xmlns:a16="http://schemas.microsoft.com/office/drawing/2014/main" id="{01BD123F-D6D6-43F6-8BE6-E6835D824BFA}"/>
              </a:ext>
            </a:extLst>
          </p:cNvPr>
          <p:cNvSpPr/>
          <p:nvPr/>
        </p:nvSpPr>
        <p:spPr>
          <a:xfrm>
            <a:off x="7110239" y="3131389"/>
            <a:ext cx="2273134" cy="959086"/>
          </a:xfrm>
          <a:prstGeom prst="roundRect">
            <a:avLst/>
          </a:prstGeom>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latin typeface="Times New Roman" panose="02020603050405020304" pitchFamily="18" charset="0"/>
                <a:cs typeface="Times New Roman" panose="02020603050405020304" pitchFamily="18" charset="0"/>
              </a:rPr>
              <a:t>Prioridad</a:t>
            </a:r>
          </a:p>
        </p:txBody>
      </p:sp>
      <p:cxnSp>
        <p:nvCxnSpPr>
          <p:cNvPr id="29" name="Conector recto de flecha 28">
            <a:extLst>
              <a:ext uri="{FF2B5EF4-FFF2-40B4-BE49-F238E27FC236}">
                <a16:creationId xmlns:a16="http://schemas.microsoft.com/office/drawing/2014/main" id="{6B534548-00D9-47AE-89BC-26F14CA4633D}"/>
              </a:ext>
            </a:extLst>
          </p:cNvPr>
          <p:cNvCxnSpPr>
            <a:cxnSpLocks/>
          </p:cNvCxnSpPr>
          <p:nvPr/>
        </p:nvCxnSpPr>
        <p:spPr>
          <a:xfrm>
            <a:off x="10506974" y="2578437"/>
            <a:ext cx="534837" cy="47911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aphicFrame>
        <p:nvGraphicFramePr>
          <p:cNvPr id="31" name="Tabla 30">
            <a:extLst>
              <a:ext uri="{FF2B5EF4-FFF2-40B4-BE49-F238E27FC236}">
                <a16:creationId xmlns:a16="http://schemas.microsoft.com/office/drawing/2014/main" id="{918E98B5-31EE-4D10-B201-6B783DA81320}"/>
              </a:ext>
            </a:extLst>
          </p:cNvPr>
          <p:cNvGraphicFramePr>
            <a:graphicFrameLocks noGrp="1"/>
          </p:cNvGraphicFramePr>
          <p:nvPr>
            <p:extLst>
              <p:ext uri="{D42A27DB-BD31-4B8C-83A1-F6EECF244321}">
                <p14:modId xmlns:p14="http://schemas.microsoft.com/office/powerpoint/2010/main" val="3376601593"/>
              </p:ext>
            </p:extLst>
          </p:nvPr>
        </p:nvGraphicFramePr>
        <p:xfrm>
          <a:off x="7017013" y="4486857"/>
          <a:ext cx="5008662" cy="369332"/>
        </p:xfrm>
        <a:graphic>
          <a:graphicData uri="http://schemas.openxmlformats.org/drawingml/2006/table">
            <a:tbl>
              <a:tblPr firstRow="1" firstCol="1" bandRow="1">
                <a:tableStyleId>{5940675A-B579-460E-94D1-54222C63F5DA}</a:tableStyleId>
              </a:tblPr>
              <a:tblGrid>
                <a:gridCol w="638281">
                  <a:extLst>
                    <a:ext uri="{9D8B030D-6E8A-4147-A177-3AD203B41FA5}">
                      <a16:colId xmlns:a16="http://schemas.microsoft.com/office/drawing/2014/main" val="3177774044"/>
                    </a:ext>
                  </a:extLst>
                </a:gridCol>
                <a:gridCol w="624097">
                  <a:extLst>
                    <a:ext uri="{9D8B030D-6E8A-4147-A177-3AD203B41FA5}">
                      <a16:colId xmlns:a16="http://schemas.microsoft.com/office/drawing/2014/main" val="2276403997"/>
                    </a:ext>
                  </a:extLst>
                </a:gridCol>
                <a:gridCol w="624097">
                  <a:extLst>
                    <a:ext uri="{9D8B030D-6E8A-4147-A177-3AD203B41FA5}">
                      <a16:colId xmlns:a16="http://schemas.microsoft.com/office/drawing/2014/main" val="668777540"/>
                    </a:ext>
                  </a:extLst>
                </a:gridCol>
                <a:gridCol w="624097">
                  <a:extLst>
                    <a:ext uri="{9D8B030D-6E8A-4147-A177-3AD203B41FA5}">
                      <a16:colId xmlns:a16="http://schemas.microsoft.com/office/drawing/2014/main" val="2995016460"/>
                    </a:ext>
                  </a:extLst>
                </a:gridCol>
                <a:gridCol w="624097">
                  <a:extLst>
                    <a:ext uri="{9D8B030D-6E8A-4147-A177-3AD203B41FA5}">
                      <a16:colId xmlns:a16="http://schemas.microsoft.com/office/drawing/2014/main" val="3986862779"/>
                    </a:ext>
                  </a:extLst>
                </a:gridCol>
                <a:gridCol w="624097">
                  <a:extLst>
                    <a:ext uri="{9D8B030D-6E8A-4147-A177-3AD203B41FA5}">
                      <a16:colId xmlns:a16="http://schemas.microsoft.com/office/drawing/2014/main" val="2105397335"/>
                    </a:ext>
                  </a:extLst>
                </a:gridCol>
                <a:gridCol w="635444">
                  <a:extLst>
                    <a:ext uri="{9D8B030D-6E8A-4147-A177-3AD203B41FA5}">
                      <a16:colId xmlns:a16="http://schemas.microsoft.com/office/drawing/2014/main" val="1845925962"/>
                    </a:ext>
                  </a:extLst>
                </a:gridCol>
                <a:gridCol w="614452">
                  <a:extLst>
                    <a:ext uri="{9D8B030D-6E8A-4147-A177-3AD203B41FA5}">
                      <a16:colId xmlns:a16="http://schemas.microsoft.com/office/drawing/2014/main" val="3095853150"/>
                    </a:ext>
                  </a:extLst>
                </a:gridCol>
              </a:tblGrid>
              <a:tr h="184666">
                <a:tc>
                  <a:txBody>
                    <a:bodyPr/>
                    <a:lstStyle/>
                    <a:p>
                      <a:pPr algn="ctr">
                        <a:lnSpc>
                          <a:spcPct val="107000"/>
                        </a:lnSpc>
                        <a:spcAft>
                          <a:spcPts val="800"/>
                        </a:spcAft>
                      </a:pPr>
                      <a:r>
                        <a:rPr lang="es-EC" sz="1100" b="1" dirty="0">
                          <a:effectLst/>
                        </a:rPr>
                        <a:t>PH</a:t>
                      </a:r>
                      <a:endParaRPr lang="es-EC" sz="1100" b="1"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07000"/>
                        </a:lnSpc>
                        <a:spcAft>
                          <a:spcPts val="800"/>
                        </a:spcAft>
                      </a:pPr>
                      <a:r>
                        <a:rPr lang="es-EC" sz="1100">
                          <a:effectLst/>
                        </a:rPr>
                        <a:t>1</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07000"/>
                        </a:lnSpc>
                        <a:spcAft>
                          <a:spcPts val="800"/>
                        </a:spcAft>
                      </a:pPr>
                      <a:r>
                        <a:rPr lang="es-EC" sz="1100">
                          <a:effectLst/>
                        </a:rPr>
                        <a:t>2</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07000"/>
                        </a:lnSpc>
                        <a:spcAft>
                          <a:spcPts val="800"/>
                        </a:spcAft>
                      </a:pPr>
                      <a:r>
                        <a:rPr lang="es-EC" sz="1100">
                          <a:effectLst/>
                        </a:rPr>
                        <a:t>3</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07000"/>
                        </a:lnSpc>
                        <a:spcAft>
                          <a:spcPts val="800"/>
                        </a:spcAft>
                      </a:pPr>
                      <a:r>
                        <a:rPr lang="es-EC" sz="1100">
                          <a:effectLst/>
                        </a:rPr>
                        <a:t>5</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07000"/>
                        </a:lnSpc>
                        <a:spcAft>
                          <a:spcPts val="800"/>
                        </a:spcAft>
                      </a:pPr>
                      <a:r>
                        <a:rPr lang="es-EC" sz="1100">
                          <a:effectLst/>
                        </a:rPr>
                        <a:t>8</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07000"/>
                        </a:lnSpc>
                        <a:spcAft>
                          <a:spcPts val="800"/>
                        </a:spcAft>
                      </a:pPr>
                      <a:r>
                        <a:rPr lang="es-EC" sz="1100">
                          <a:effectLst/>
                        </a:rPr>
                        <a:t>13</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07000"/>
                        </a:lnSpc>
                        <a:spcAft>
                          <a:spcPts val="800"/>
                        </a:spcAft>
                      </a:pPr>
                      <a:r>
                        <a:rPr lang="es-EC" sz="1100">
                          <a:effectLst/>
                        </a:rPr>
                        <a:t>21</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053837494"/>
                  </a:ext>
                </a:extLst>
              </a:tr>
              <a:tr h="184666">
                <a:tc>
                  <a:txBody>
                    <a:bodyPr/>
                    <a:lstStyle/>
                    <a:p>
                      <a:pPr algn="ctr">
                        <a:lnSpc>
                          <a:spcPct val="107000"/>
                        </a:lnSpc>
                        <a:spcAft>
                          <a:spcPts val="800"/>
                        </a:spcAft>
                      </a:pPr>
                      <a:r>
                        <a:rPr lang="es-EC" sz="1100" b="1" dirty="0">
                          <a:effectLst/>
                        </a:rPr>
                        <a:t>Horas </a:t>
                      </a:r>
                      <a:endParaRPr lang="es-EC" sz="1100" b="1"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07000"/>
                        </a:lnSpc>
                        <a:spcAft>
                          <a:spcPts val="800"/>
                        </a:spcAft>
                      </a:pPr>
                      <a:r>
                        <a:rPr lang="es-EC" sz="1100">
                          <a:effectLst/>
                        </a:rPr>
                        <a:t>2</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07000"/>
                        </a:lnSpc>
                        <a:spcAft>
                          <a:spcPts val="800"/>
                        </a:spcAft>
                      </a:pPr>
                      <a:r>
                        <a:rPr lang="es-EC" sz="1100">
                          <a:effectLst/>
                        </a:rPr>
                        <a:t>3</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07000"/>
                        </a:lnSpc>
                        <a:spcAft>
                          <a:spcPts val="800"/>
                        </a:spcAft>
                      </a:pPr>
                      <a:r>
                        <a:rPr lang="es-EC" sz="1100">
                          <a:effectLst/>
                        </a:rPr>
                        <a:t>5</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07000"/>
                        </a:lnSpc>
                        <a:spcAft>
                          <a:spcPts val="800"/>
                        </a:spcAft>
                      </a:pPr>
                      <a:r>
                        <a:rPr lang="es-EC" sz="1100">
                          <a:effectLst/>
                        </a:rPr>
                        <a:t>8</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07000"/>
                        </a:lnSpc>
                        <a:spcAft>
                          <a:spcPts val="800"/>
                        </a:spcAft>
                      </a:pPr>
                      <a:r>
                        <a:rPr lang="es-EC" sz="1100">
                          <a:effectLst/>
                        </a:rPr>
                        <a:t>16</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07000"/>
                        </a:lnSpc>
                        <a:spcAft>
                          <a:spcPts val="800"/>
                        </a:spcAft>
                      </a:pPr>
                      <a:r>
                        <a:rPr lang="es-EC" sz="1100">
                          <a:effectLst/>
                        </a:rPr>
                        <a:t>25</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07000"/>
                        </a:lnSpc>
                        <a:spcAft>
                          <a:spcPts val="800"/>
                        </a:spcAft>
                      </a:pPr>
                      <a:r>
                        <a:rPr lang="es-EC" sz="1100" dirty="0">
                          <a:effectLst/>
                        </a:rPr>
                        <a:t>40</a:t>
                      </a:r>
                      <a:endParaRPr lang="es-EC"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295190674"/>
                  </a:ext>
                </a:extLst>
              </a:tr>
            </a:tbl>
          </a:graphicData>
        </a:graphic>
      </p:graphicFrame>
    </p:spTree>
    <p:extLst>
      <p:ext uri="{BB962C8B-B14F-4D97-AF65-F5344CB8AC3E}">
        <p14:creationId xmlns:p14="http://schemas.microsoft.com/office/powerpoint/2010/main" val="821863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83587BD-9774-4524-AE0B-8AE206A4236D}"/>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1" y="0"/>
            <a:ext cx="12191999" cy="6858000"/>
          </a:xfrm>
          <a:prstGeom prst="rect">
            <a:avLst/>
          </a:prstGeom>
          <a:ln>
            <a:solidFill>
              <a:schemeClr val="bg2">
                <a:lumMod val="50000"/>
              </a:schemeClr>
            </a:solidFill>
          </a:ln>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0" name="Rectángulo 9">
            <a:extLst>
              <a:ext uri="{FF2B5EF4-FFF2-40B4-BE49-F238E27FC236}">
                <a16:creationId xmlns:a16="http://schemas.microsoft.com/office/drawing/2014/main" id="{2A19068B-9316-472B-AB2E-DAA8789C1066}"/>
              </a:ext>
            </a:extLst>
          </p:cNvPr>
          <p:cNvSpPr/>
          <p:nvPr/>
        </p:nvSpPr>
        <p:spPr>
          <a:xfrm>
            <a:off x="3445923" y="354862"/>
            <a:ext cx="5459540" cy="60191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latin typeface="Times New Roman" panose="02020603050405020304" pitchFamily="18" charset="0"/>
                <a:cs typeface="Times New Roman" panose="02020603050405020304" pitchFamily="18" charset="0"/>
              </a:rPr>
              <a:t>DISEÑO DE EXPERIENCIA DE USUARIO</a:t>
            </a:r>
          </a:p>
        </p:txBody>
      </p:sp>
      <p:pic>
        <p:nvPicPr>
          <p:cNvPr id="4" name="Imagen 3">
            <a:extLst>
              <a:ext uri="{FF2B5EF4-FFF2-40B4-BE49-F238E27FC236}">
                <a16:creationId xmlns:a16="http://schemas.microsoft.com/office/drawing/2014/main" id="{0BC3A330-2452-4252-AFAC-177662E742BC}"/>
              </a:ext>
            </a:extLst>
          </p:cNvPr>
          <p:cNvPicPr/>
          <p:nvPr/>
        </p:nvPicPr>
        <p:blipFill rotWithShape="1">
          <a:blip r:embed="rId4" cstate="print">
            <a:extLst>
              <a:ext uri="{28A0092B-C50C-407E-A947-70E740481C1C}">
                <a14:useLocalDpi xmlns:a14="http://schemas.microsoft.com/office/drawing/2010/main" val="0"/>
              </a:ext>
            </a:extLst>
          </a:blip>
          <a:srcRect b="8992"/>
          <a:stretch/>
        </p:blipFill>
        <p:spPr bwMode="auto">
          <a:xfrm>
            <a:off x="406723" y="1081864"/>
            <a:ext cx="5767573" cy="2735128"/>
          </a:xfrm>
          <a:prstGeom prst="rect">
            <a:avLst/>
          </a:prstGeom>
          <a:noFill/>
          <a:ln>
            <a:noFill/>
          </a:ln>
          <a:extLst>
            <a:ext uri="{53640926-AAD7-44D8-BBD7-CCE9431645EC}">
              <a14:shadowObscured xmlns:a14="http://schemas.microsoft.com/office/drawing/2010/main"/>
            </a:ext>
          </a:extLst>
        </p:spPr>
      </p:pic>
      <p:pic>
        <p:nvPicPr>
          <p:cNvPr id="5" name="Imagen 4">
            <a:extLst>
              <a:ext uri="{FF2B5EF4-FFF2-40B4-BE49-F238E27FC236}">
                <a16:creationId xmlns:a16="http://schemas.microsoft.com/office/drawing/2014/main" id="{7B89EE18-AE47-4F81-A084-193908A3A883}"/>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0474" y="3701415"/>
            <a:ext cx="5612130" cy="3156585"/>
          </a:xfrm>
          <a:prstGeom prst="rect">
            <a:avLst/>
          </a:prstGeom>
          <a:noFill/>
          <a:ln>
            <a:noFill/>
          </a:ln>
        </p:spPr>
      </p:pic>
      <p:pic>
        <p:nvPicPr>
          <p:cNvPr id="8" name="Imagen 7">
            <a:extLst>
              <a:ext uri="{FF2B5EF4-FFF2-40B4-BE49-F238E27FC236}">
                <a16:creationId xmlns:a16="http://schemas.microsoft.com/office/drawing/2014/main" id="{2186D331-9766-4060-AE59-F342EA4E3D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65147" y="1207377"/>
            <a:ext cx="2768460" cy="5289586"/>
          </a:xfrm>
          <a:prstGeom prst="rect">
            <a:avLst/>
          </a:prstGeom>
        </p:spPr>
      </p:pic>
      <p:pic>
        <p:nvPicPr>
          <p:cNvPr id="15" name="Imagen 14">
            <a:extLst>
              <a:ext uri="{FF2B5EF4-FFF2-40B4-BE49-F238E27FC236}">
                <a16:creationId xmlns:a16="http://schemas.microsoft.com/office/drawing/2014/main" id="{14F4B9FF-0A3A-4D74-8F36-4CA6E60725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95386" y="1207377"/>
            <a:ext cx="2900611" cy="5210201"/>
          </a:xfrm>
          <a:prstGeom prst="rect">
            <a:avLst/>
          </a:prstGeom>
        </p:spPr>
      </p:pic>
    </p:spTree>
    <p:extLst>
      <p:ext uri="{BB962C8B-B14F-4D97-AF65-F5344CB8AC3E}">
        <p14:creationId xmlns:p14="http://schemas.microsoft.com/office/powerpoint/2010/main" val="3270944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83587BD-9774-4524-AE0B-8AE206A4236D}"/>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0" y="0"/>
            <a:ext cx="12191999" cy="6858000"/>
          </a:xfrm>
          <a:prstGeom prst="rect">
            <a:avLst/>
          </a:prstGeom>
          <a:ln>
            <a:solidFill>
              <a:schemeClr val="bg2">
                <a:lumMod val="50000"/>
              </a:schemeClr>
            </a:solidFill>
          </a:ln>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8" name="Rectángulo: esquinas redondeadas 17">
            <a:extLst>
              <a:ext uri="{FF2B5EF4-FFF2-40B4-BE49-F238E27FC236}">
                <a16:creationId xmlns:a16="http://schemas.microsoft.com/office/drawing/2014/main" id="{F4E232C9-37C3-4ECB-8201-80209B3B85B8}"/>
              </a:ext>
            </a:extLst>
          </p:cNvPr>
          <p:cNvSpPr/>
          <p:nvPr/>
        </p:nvSpPr>
        <p:spPr>
          <a:xfrm>
            <a:off x="4374696" y="560170"/>
            <a:ext cx="3258048" cy="959086"/>
          </a:xfrm>
          <a:prstGeom prst="roundRect">
            <a:avLst/>
          </a:prstGeom>
          <a:ln>
            <a:solidFill>
              <a:schemeClr val="bg2">
                <a:lumMod val="5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latin typeface="Times New Roman" panose="02020603050405020304" pitchFamily="18" charset="0"/>
                <a:cs typeface="Times New Roman" panose="02020603050405020304" pitchFamily="18" charset="0"/>
              </a:rPr>
              <a:t>Resultados de la metodología MOBILE-D</a:t>
            </a:r>
          </a:p>
        </p:txBody>
      </p:sp>
      <p:sp>
        <p:nvSpPr>
          <p:cNvPr id="19" name="Rectángulo 18">
            <a:extLst>
              <a:ext uri="{FF2B5EF4-FFF2-40B4-BE49-F238E27FC236}">
                <a16:creationId xmlns:a16="http://schemas.microsoft.com/office/drawing/2014/main" id="{F3F47276-EDB5-4C95-9E49-3394A33BF666}"/>
              </a:ext>
            </a:extLst>
          </p:cNvPr>
          <p:cNvSpPr/>
          <p:nvPr/>
        </p:nvSpPr>
        <p:spPr>
          <a:xfrm>
            <a:off x="1809542" y="2717979"/>
            <a:ext cx="1748420" cy="459297"/>
          </a:xfrm>
          <a:prstGeom prst="rect">
            <a:avLst/>
          </a:prstGeom>
          <a:ln>
            <a:solidFill>
              <a:schemeClr val="accent4">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ARTEFACTOS</a:t>
            </a:r>
          </a:p>
        </p:txBody>
      </p:sp>
      <p:sp>
        <p:nvSpPr>
          <p:cNvPr id="20" name="Rectángulo 19">
            <a:extLst>
              <a:ext uri="{FF2B5EF4-FFF2-40B4-BE49-F238E27FC236}">
                <a16:creationId xmlns:a16="http://schemas.microsoft.com/office/drawing/2014/main" id="{9486A14C-B132-45AB-934E-96739D36CB60}"/>
              </a:ext>
            </a:extLst>
          </p:cNvPr>
          <p:cNvSpPr/>
          <p:nvPr/>
        </p:nvSpPr>
        <p:spPr>
          <a:xfrm>
            <a:off x="4990303" y="2717980"/>
            <a:ext cx="1013418" cy="459297"/>
          </a:xfrm>
          <a:prstGeom prst="rect">
            <a:avLst/>
          </a:prstGeom>
          <a:ln>
            <a:solidFill>
              <a:schemeClr val="accent4">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FASES</a:t>
            </a:r>
          </a:p>
        </p:txBody>
      </p:sp>
      <p:sp>
        <p:nvSpPr>
          <p:cNvPr id="21" name="Rectángulo 20">
            <a:extLst>
              <a:ext uri="{FF2B5EF4-FFF2-40B4-BE49-F238E27FC236}">
                <a16:creationId xmlns:a16="http://schemas.microsoft.com/office/drawing/2014/main" id="{E3F6CDD6-C3E7-4F3B-8EB4-2DD13E42DB10}"/>
              </a:ext>
            </a:extLst>
          </p:cNvPr>
          <p:cNvSpPr/>
          <p:nvPr/>
        </p:nvSpPr>
        <p:spPr>
          <a:xfrm>
            <a:off x="7536584" y="2705512"/>
            <a:ext cx="1515136" cy="459297"/>
          </a:xfrm>
          <a:prstGeom prst="rect">
            <a:avLst/>
          </a:prstGeom>
          <a:ln>
            <a:solidFill>
              <a:schemeClr val="accent4">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SUB FASES</a:t>
            </a:r>
          </a:p>
        </p:txBody>
      </p:sp>
      <p:cxnSp>
        <p:nvCxnSpPr>
          <p:cNvPr id="7" name="Conector recto de flecha 6">
            <a:extLst>
              <a:ext uri="{FF2B5EF4-FFF2-40B4-BE49-F238E27FC236}">
                <a16:creationId xmlns:a16="http://schemas.microsoft.com/office/drawing/2014/main" id="{D14AB203-9790-4772-9E05-B77651503E5A}"/>
              </a:ext>
            </a:extLst>
          </p:cNvPr>
          <p:cNvCxnSpPr/>
          <p:nvPr/>
        </p:nvCxnSpPr>
        <p:spPr>
          <a:xfrm flipH="1">
            <a:off x="3159499" y="1519256"/>
            <a:ext cx="1342238" cy="11862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Conector recto de flecha 16">
            <a:extLst>
              <a:ext uri="{FF2B5EF4-FFF2-40B4-BE49-F238E27FC236}">
                <a16:creationId xmlns:a16="http://schemas.microsoft.com/office/drawing/2014/main" id="{EE1AD77F-FFA1-4C52-A65A-15A6122BC711}"/>
              </a:ext>
            </a:extLst>
          </p:cNvPr>
          <p:cNvCxnSpPr>
            <a:cxnSpLocks/>
          </p:cNvCxnSpPr>
          <p:nvPr/>
        </p:nvCxnSpPr>
        <p:spPr>
          <a:xfrm flipH="1">
            <a:off x="5624795" y="1519256"/>
            <a:ext cx="197165" cy="12570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Conector recto de flecha 21">
            <a:extLst>
              <a:ext uri="{FF2B5EF4-FFF2-40B4-BE49-F238E27FC236}">
                <a16:creationId xmlns:a16="http://schemas.microsoft.com/office/drawing/2014/main" id="{B3BA48B7-2157-4AFB-9CEC-47C633055075}"/>
              </a:ext>
            </a:extLst>
          </p:cNvPr>
          <p:cNvCxnSpPr>
            <a:cxnSpLocks/>
          </p:cNvCxnSpPr>
          <p:nvPr/>
        </p:nvCxnSpPr>
        <p:spPr>
          <a:xfrm>
            <a:off x="7167291" y="1506789"/>
            <a:ext cx="1126861" cy="119872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6" name="Imagen 5">
            <a:extLst>
              <a:ext uri="{FF2B5EF4-FFF2-40B4-BE49-F238E27FC236}">
                <a16:creationId xmlns:a16="http://schemas.microsoft.com/office/drawing/2014/main" id="{3B54A253-AA34-41F0-BDBF-CE6EF5B476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2547" y="3588547"/>
            <a:ext cx="1726294" cy="3102466"/>
          </a:xfrm>
          <a:prstGeom prst="rect">
            <a:avLst/>
          </a:prstGeom>
        </p:spPr>
      </p:pic>
      <p:pic>
        <p:nvPicPr>
          <p:cNvPr id="4" name="Imagen 3">
            <a:extLst>
              <a:ext uri="{FF2B5EF4-FFF2-40B4-BE49-F238E27FC236}">
                <a16:creationId xmlns:a16="http://schemas.microsoft.com/office/drawing/2014/main" id="{14AD98D1-3733-467F-A135-77588CC825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3043" y="3497289"/>
            <a:ext cx="1623767" cy="3102467"/>
          </a:xfrm>
          <a:prstGeom prst="rect">
            <a:avLst/>
          </a:prstGeom>
        </p:spPr>
      </p:pic>
      <p:pic>
        <p:nvPicPr>
          <p:cNvPr id="8" name="Imagen 7">
            <a:extLst>
              <a:ext uri="{FF2B5EF4-FFF2-40B4-BE49-F238E27FC236}">
                <a16:creationId xmlns:a16="http://schemas.microsoft.com/office/drawing/2014/main" id="{9343F9C2-5BCC-4559-932D-E875E805A1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9853" y="3521922"/>
            <a:ext cx="1623767" cy="3102467"/>
          </a:xfrm>
          <a:prstGeom prst="rect">
            <a:avLst/>
          </a:prstGeom>
        </p:spPr>
      </p:pic>
      <p:pic>
        <p:nvPicPr>
          <p:cNvPr id="14" name="Imagen 13">
            <a:extLst>
              <a:ext uri="{FF2B5EF4-FFF2-40B4-BE49-F238E27FC236}">
                <a16:creationId xmlns:a16="http://schemas.microsoft.com/office/drawing/2014/main" id="{48169E2F-80F2-4F62-A6EE-1A114627A3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9610" y="3521922"/>
            <a:ext cx="1775361" cy="3102467"/>
          </a:xfrm>
          <a:prstGeom prst="rect">
            <a:avLst/>
          </a:prstGeom>
        </p:spPr>
      </p:pic>
    </p:spTree>
    <p:extLst>
      <p:ext uri="{BB962C8B-B14F-4D97-AF65-F5344CB8AC3E}">
        <p14:creationId xmlns:p14="http://schemas.microsoft.com/office/powerpoint/2010/main" val="1463968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7F079C9-46BA-4076-B11A-6BBEF20B3F6D}"/>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1" y="0"/>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5" name="Rectángulo 14">
            <a:extLst>
              <a:ext uri="{FF2B5EF4-FFF2-40B4-BE49-F238E27FC236}">
                <a16:creationId xmlns:a16="http://schemas.microsoft.com/office/drawing/2014/main" id="{609C84F5-94DE-4A6E-B622-A71E6DC6C19C}"/>
              </a:ext>
            </a:extLst>
          </p:cNvPr>
          <p:cNvSpPr/>
          <p:nvPr/>
        </p:nvSpPr>
        <p:spPr>
          <a:xfrm>
            <a:off x="3435957" y="735453"/>
            <a:ext cx="6290569" cy="461665"/>
          </a:xfrm>
          <a:prstGeom prst="rect">
            <a:avLst/>
          </a:prstGeom>
        </p:spPr>
        <p:txBody>
          <a:bodyPr wrap="none">
            <a:spAutoFit/>
          </a:bodyPr>
          <a:lstStyle/>
          <a:p>
            <a:pPr algn="ctr"/>
            <a:r>
              <a:rPr lang="es-ES" sz="2400" b="1" dirty="0">
                <a:latin typeface="Arial" panose="020B0604020202020204" pitchFamily="34" charset="0"/>
              </a:rPr>
              <a:t>PRESUPUESTO PARA LA ELABORACIÓN</a:t>
            </a:r>
            <a:endParaRPr lang="es-ES" sz="2400" dirty="0"/>
          </a:p>
        </p:txBody>
      </p:sp>
      <p:sp>
        <p:nvSpPr>
          <p:cNvPr id="19" name="Rectángulo 18">
            <a:extLst>
              <a:ext uri="{FF2B5EF4-FFF2-40B4-BE49-F238E27FC236}">
                <a16:creationId xmlns:a16="http://schemas.microsoft.com/office/drawing/2014/main" id="{498E500F-6DBD-4F1C-99C6-DB850803294E}"/>
              </a:ext>
            </a:extLst>
          </p:cNvPr>
          <p:cNvSpPr/>
          <p:nvPr/>
        </p:nvSpPr>
        <p:spPr>
          <a:xfrm>
            <a:off x="456814" y="1695543"/>
            <a:ext cx="2353247" cy="459297"/>
          </a:xfrm>
          <a:prstGeom prst="rect">
            <a:avLst/>
          </a:prstGeom>
          <a:ln>
            <a:solidFill>
              <a:schemeClr val="accent4">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GASTOS DIRECTOS </a:t>
            </a:r>
          </a:p>
        </p:txBody>
      </p:sp>
      <p:sp>
        <p:nvSpPr>
          <p:cNvPr id="21" name="Rectángulo 20">
            <a:extLst>
              <a:ext uri="{FF2B5EF4-FFF2-40B4-BE49-F238E27FC236}">
                <a16:creationId xmlns:a16="http://schemas.microsoft.com/office/drawing/2014/main" id="{7AAF0933-696E-426E-9060-7FC42E8E5C91}"/>
              </a:ext>
            </a:extLst>
          </p:cNvPr>
          <p:cNvSpPr/>
          <p:nvPr/>
        </p:nvSpPr>
        <p:spPr>
          <a:xfrm>
            <a:off x="456814" y="2397645"/>
            <a:ext cx="2777253" cy="459297"/>
          </a:xfrm>
          <a:prstGeom prst="rect">
            <a:avLst/>
          </a:prstGeom>
          <a:ln>
            <a:solidFill>
              <a:schemeClr val="accent4">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GASTOS INDIRECTOS</a:t>
            </a:r>
          </a:p>
        </p:txBody>
      </p:sp>
      <p:sp>
        <p:nvSpPr>
          <p:cNvPr id="25" name="Rectángulo 24">
            <a:extLst>
              <a:ext uri="{FF2B5EF4-FFF2-40B4-BE49-F238E27FC236}">
                <a16:creationId xmlns:a16="http://schemas.microsoft.com/office/drawing/2014/main" id="{D2097D06-F2A9-4628-939F-503C89709FEA}"/>
              </a:ext>
            </a:extLst>
          </p:cNvPr>
          <p:cNvSpPr/>
          <p:nvPr/>
        </p:nvSpPr>
        <p:spPr>
          <a:xfrm>
            <a:off x="456814" y="3359789"/>
            <a:ext cx="2947544" cy="459297"/>
          </a:xfrm>
          <a:prstGeom prst="rect">
            <a:avLst/>
          </a:prstGeom>
          <a:ln>
            <a:solidFill>
              <a:schemeClr val="accent4">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COSTO DEL PROYECTO </a:t>
            </a:r>
          </a:p>
        </p:txBody>
      </p:sp>
      <p:sp>
        <p:nvSpPr>
          <p:cNvPr id="4" name="Rectángulo 3">
            <a:extLst>
              <a:ext uri="{FF2B5EF4-FFF2-40B4-BE49-F238E27FC236}">
                <a16:creationId xmlns:a16="http://schemas.microsoft.com/office/drawing/2014/main" id="{AB467124-7531-416B-9548-2373844212C8}"/>
              </a:ext>
            </a:extLst>
          </p:cNvPr>
          <p:cNvSpPr/>
          <p:nvPr/>
        </p:nvSpPr>
        <p:spPr>
          <a:xfrm>
            <a:off x="3650737" y="1702922"/>
            <a:ext cx="932764" cy="45929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564,7</a:t>
            </a:r>
          </a:p>
        </p:txBody>
      </p:sp>
      <p:sp>
        <p:nvSpPr>
          <p:cNvPr id="5" name="Rectángulo 4">
            <a:extLst>
              <a:ext uri="{FF2B5EF4-FFF2-40B4-BE49-F238E27FC236}">
                <a16:creationId xmlns:a16="http://schemas.microsoft.com/office/drawing/2014/main" id="{17F7BE27-28D5-44F6-9E9D-FEA39BB42854}"/>
              </a:ext>
            </a:extLst>
          </p:cNvPr>
          <p:cNvSpPr/>
          <p:nvPr/>
        </p:nvSpPr>
        <p:spPr>
          <a:xfrm>
            <a:off x="3650737" y="2397644"/>
            <a:ext cx="932764" cy="45929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580,00</a:t>
            </a:r>
          </a:p>
        </p:txBody>
      </p:sp>
      <p:sp>
        <p:nvSpPr>
          <p:cNvPr id="6" name="Rectángulo 5">
            <a:extLst>
              <a:ext uri="{FF2B5EF4-FFF2-40B4-BE49-F238E27FC236}">
                <a16:creationId xmlns:a16="http://schemas.microsoft.com/office/drawing/2014/main" id="{2D27FBDF-C694-4806-96DE-8872806409C2}"/>
              </a:ext>
            </a:extLst>
          </p:cNvPr>
          <p:cNvSpPr/>
          <p:nvPr/>
        </p:nvSpPr>
        <p:spPr>
          <a:xfrm>
            <a:off x="3644985" y="3338613"/>
            <a:ext cx="932764" cy="45929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1.244,7</a:t>
            </a:r>
          </a:p>
        </p:txBody>
      </p:sp>
      <p:sp>
        <p:nvSpPr>
          <p:cNvPr id="18" name="CuadroTexto 17">
            <a:extLst>
              <a:ext uri="{FF2B5EF4-FFF2-40B4-BE49-F238E27FC236}">
                <a16:creationId xmlns:a16="http://schemas.microsoft.com/office/drawing/2014/main" id="{8B50F184-A293-4A1A-83D0-5C2E43BE8592}"/>
              </a:ext>
            </a:extLst>
          </p:cNvPr>
          <p:cNvSpPr txBox="1"/>
          <p:nvPr/>
        </p:nvSpPr>
        <p:spPr>
          <a:xfrm>
            <a:off x="5060659" y="1422421"/>
            <a:ext cx="6094602" cy="1294393"/>
          </a:xfrm>
          <a:prstGeom prst="rect">
            <a:avLst/>
          </a:prstGeom>
          <a:noFill/>
        </p:spPr>
        <p:txBody>
          <a:bodyPr wrap="square">
            <a:spAutoFit/>
          </a:bodyPr>
          <a:lstStyle/>
          <a:p>
            <a:pPr marL="342900" lvl="0" indent="-342900">
              <a:lnSpc>
                <a:spcPct val="150000"/>
              </a:lnSpc>
              <a:buFont typeface="Symbol" panose="05050102010706020507" pitchFamily="18" charset="2"/>
              <a:buChar char=""/>
              <a:tabLst>
                <a:tab pos="3992880" algn="l"/>
              </a:tabLst>
            </a:pPr>
            <a:r>
              <a:rPr lang="es-EC" sz="1800" b="1" dirty="0">
                <a:effectLst/>
                <a:latin typeface="Times New Roman" panose="02020603050405020304" pitchFamily="18" charset="0"/>
                <a:ea typeface="Calibri" panose="020F0502020204030204" pitchFamily="34" charset="0"/>
                <a:cs typeface="Calibri" panose="020F0502020204030204" pitchFamily="34" charset="0"/>
              </a:rPr>
              <a:t>Puntos de función Ajustados </a:t>
            </a:r>
            <a:endParaRPr lang="es-EC" sz="1600" dirty="0">
              <a:effectLst/>
              <a:latin typeface="Calibri" panose="020F0502020204030204" pitchFamily="34" charset="0"/>
              <a:ea typeface="Calibri" panose="020F0502020204030204" pitchFamily="34" charset="0"/>
              <a:cs typeface="Calibri" panose="020F0502020204030204" pitchFamily="34" charset="0"/>
            </a:endParaRPr>
          </a:p>
          <a:p>
            <a:pPr marL="457200">
              <a:lnSpc>
                <a:spcPct val="150000"/>
              </a:lnSpc>
              <a:tabLst>
                <a:tab pos="3992880" algn="l"/>
              </a:tabLst>
            </a:pPr>
            <a:r>
              <a:rPr lang="es-EC" sz="1800" b="1" dirty="0">
                <a:effectLst/>
                <a:latin typeface="Times New Roman" panose="02020603050405020304" pitchFamily="18" charset="0"/>
                <a:ea typeface="Calibri" panose="020F0502020204030204" pitchFamily="34" charset="0"/>
                <a:cs typeface="Calibri" panose="020F0502020204030204" pitchFamily="34" charset="0"/>
              </a:rPr>
              <a:t>Aplicamos la fórmula: </a:t>
            </a:r>
            <a:r>
              <a:rPr lang="es-EC" sz="1800" dirty="0">
                <a:effectLst/>
                <a:latin typeface="Times New Roman" panose="02020603050405020304" pitchFamily="18" charset="0"/>
                <a:ea typeface="Calibri" panose="020F0502020204030204" pitchFamily="34" charset="0"/>
                <a:cs typeface="Calibri" panose="020F0502020204030204" pitchFamily="34" charset="0"/>
              </a:rPr>
              <a:t>PFA = PFSA * [0.65 +(0.01*FA)]</a:t>
            </a:r>
            <a:endParaRPr lang="es-EC" sz="1600" dirty="0">
              <a:effectLst/>
              <a:latin typeface="Calibri" panose="020F0502020204030204" pitchFamily="34" charset="0"/>
              <a:ea typeface="Calibri" panose="020F0502020204030204" pitchFamily="34" charset="0"/>
              <a:cs typeface="Calibri" panose="020F0502020204030204" pitchFamily="34" charset="0"/>
            </a:endParaRPr>
          </a:p>
          <a:p>
            <a:pPr marL="457200">
              <a:lnSpc>
                <a:spcPct val="150000"/>
              </a:lnSpc>
              <a:spcAft>
                <a:spcPts val="800"/>
              </a:spcAft>
              <a:tabLst>
                <a:tab pos="3992880" algn="l"/>
              </a:tabLst>
            </a:pPr>
            <a:r>
              <a:rPr lang="es-EC" sz="1800" b="1" dirty="0">
                <a:effectLst/>
                <a:latin typeface="Times New Roman" panose="02020603050405020304" pitchFamily="18" charset="0"/>
                <a:ea typeface="Calibri" panose="020F0502020204030204" pitchFamily="34" charset="0"/>
                <a:cs typeface="Calibri" panose="020F0502020204030204" pitchFamily="34" charset="0"/>
              </a:rPr>
              <a:t>PFA = 118,32</a:t>
            </a:r>
            <a:endParaRPr lang="es-EC"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20" name="CuadroTexto 19">
            <a:extLst>
              <a:ext uri="{FF2B5EF4-FFF2-40B4-BE49-F238E27FC236}">
                <a16:creationId xmlns:a16="http://schemas.microsoft.com/office/drawing/2014/main" id="{F2192FED-D16E-4753-B720-A76C8876714C}"/>
              </a:ext>
            </a:extLst>
          </p:cNvPr>
          <p:cNvSpPr txBox="1"/>
          <p:nvPr/>
        </p:nvSpPr>
        <p:spPr>
          <a:xfrm>
            <a:off x="5415712" y="2627292"/>
            <a:ext cx="5867639" cy="2951257"/>
          </a:xfrm>
          <a:prstGeom prst="rect">
            <a:avLst/>
          </a:prstGeom>
          <a:noFill/>
        </p:spPr>
        <p:txBody>
          <a:bodyPr wrap="square">
            <a:spAutoFit/>
          </a:bodyPr>
          <a:lstStyle/>
          <a:p>
            <a:pPr marL="342900" lvl="0" indent="-342900">
              <a:lnSpc>
                <a:spcPct val="150000"/>
              </a:lnSpc>
              <a:spcAft>
                <a:spcPts val="800"/>
              </a:spcAft>
              <a:buFont typeface="Wingdings" panose="05000000000000000000" pitchFamily="2" charset="2"/>
              <a:buChar char=""/>
              <a:tabLst>
                <a:tab pos="3992880" algn="l"/>
              </a:tabLst>
            </a:pPr>
            <a:r>
              <a:rPr lang="es-EC" sz="1800" b="1" dirty="0">
                <a:effectLst/>
                <a:latin typeface="Times New Roman" panose="02020603050405020304" pitchFamily="18" charset="0"/>
                <a:ea typeface="Calibri" panose="020F0502020204030204" pitchFamily="34" charset="0"/>
                <a:cs typeface="Calibri" panose="020F0502020204030204" pitchFamily="34" charset="0"/>
              </a:rPr>
              <a:t>Se detallan las horas hombre </a:t>
            </a:r>
            <a:endParaRPr lang="es-EC" sz="1600" dirty="0">
              <a:effectLst/>
              <a:latin typeface="Calibri" panose="020F0502020204030204" pitchFamily="34" charset="0"/>
              <a:ea typeface="Calibri" panose="020F0502020204030204" pitchFamily="34" charset="0"/>
              <a:cs typeface="Calibri" panose="020F0502020204030204" pitchFamily="34" charset="0"/>
            </a:endParaRPr>
          </a:p>
          <a:p>
            <a:pPr>
              <a:lnSpc>
                <a:spcPct val="150000"/>
              </a:lnSpc>
              <a:spcAft>
                <a:spcPts val="800"/>
              </a:spcAft>
              <a:tabLst>
                <a:tab pos="3992880" algn="l"/>
              </a:tabLst>
            </a:pPr>
            <a:r>
              <a:rPr lang="es-EC" sz="1800" dirty="0">
                <a:effectLst/>
                <a:latin typeface="Times New Roman" panose="02020603050405020304" pitchFamily="18" charset="0"/>
                <a:ea typeface="Calibri" panose="020F0502020204030204" pitchFamily="34" charset="0"/>
                <a:cs typeface="Calibri" panose="020F0502020204030204" pitchFamily="34" charset="0"/>
              </a:rPr>
              <a:t>H/H =</a:t>
            </a:r>
            <a:r>
              <a:rPr lang="es-EC" sz="1800" b="1" dirty="0">
                <a:effectLst/>
                <a:latin typeface="Times New Roman" panose="02020603050405020304" pitchFamily="18" charset="0"/>
                <a:ea typeface="Calibri" panose="020F0502020204030204" pitchFamily="34" charset="0"/>
                <a:cs typeface="Calibri" panose="020F0502020204030204" pitchFamily="34" charset="0"/>
              </a:rPr>
              <a:t> </a:t>
            </a:r>
            <a:r>
              <a:rPr lang="es-EC" sz="1800" dirty="0">
                <a:effectLst/>
                <a:latin typeface="Times New Roman" panose="02020603050405020304" pitchFamily="18" charset="0"/>
                <a:ea typeface="Calibri" panose="020F0502020204030204" pitchFamily="34" charset="0"/>
                <a:cs typeface="Calibri" panose="020F0502020204030204" pitchFamily="34" charset="0"/>
              </a:rPr>
              <a:t>118,32 * 8</a:t>
            </a:r>
            <a:endParaRPr lang="es-EC" sz="1600" dirty="0">
              <a:effectLst/>
              <a:latin typeface="Calibri" panose="020F0502020204030204" pitchFamily="34" charset="0"/>
              <a:ea typeface="Calibri" panose="020F0502020204030204" pitchFamily="34" charset="0"/>
              <a:cs typeface="Calibri" panose="020F0502020204030204" pitchFamily="34" charset="0"/>
            </a:endParaRPr>
          </a:p>
          <a:p>
            <a:pPr>
              <a:lnSpc>
                <a:spcPct val="150000"/>
              </a:lnSpc>
              <a:spcAft>
                <a:spcPts val="800"/>
              </a:spcAft>
              <a:tabLst>
                <a:tab pos="3992880" algn="l"/>
              </a:tabLst>
            </a:pPr>
            <a:r>
              <a:rPr lang="es-EC" sz="1800" b="1" dirty="0">
                <a:effectLst/>
                <a:latin typeface="Times New Roman" panose="02020603050405020304" pitchFamily="18" charset="0"/>
                <a:ea typeface="Calibri" panose="020F0502020204030204" pitchFamily="34" charset="0"/>
                <a:cs typeface="Calibri" panose="020F0502020204030204" pitchFamily="34" charset="0"/>
              </a:rPr>
              <a:t>H/H = </a:t>
            </a:r>
            <a:r>
              <a:rPr lang="es-EC" sz="1800" dirty="0">
                <a:effectLst/>
                <a:latin typeface="Times New Roman" panose="02020603050405020304" pitchFamily="18" charset="0"/>
                <a:ea typeface="Calibri" panose="020F0502020204030204" pitchFamily="34" charset="0"/>
                <a:cs typeface="Calibri" panose="020F0502020204030204" pitchFamily="34" charset="0"/>
              </a:rPr>
              <a:t>946,56 horas </a:t>
            </a:r>
            <a:endParaRPr lang="es-EC" sz="1600" dirty="0">
              <a:effectLst/>
              <a:latin typeface="Calibri" panose="020F0502020204030204" pitchFamily="34" charset="0"/>
              <a:ea typeface="Calibri" panose="020F0502020204030204" pitchFamily="34" charset="0"/>
              <a:cs typeface="Calibri" panose="020F0502020204030204" pitchFamily="34" charset="0"/>
            </a:endParaRPr>
          </a:p>
          <a:p>
            <a:pPr>
              <a:lnSpc>
                <a:spcPct val="150000"/>
              </a:lnSpc>
              <a:spcAft>
                <a:spcPts val="800"/>
              </a:spcAft>
              <a:tabLst>
                <a:tab pos="3992880" algn="l"/>
              </a:tabLst>
            </a:pPr>
            <a:r>
              <a:rPr lang="es-EC" sz="1800" b="1" dirty="0">
                <a:effectLst/>
                <a:latin typeface="Times New Roman" panose="02020603050405020304" pitchFamily="18" charset="0"/>
                <a:ea typeface="Calibri" panose="020F0502020204030204" pitchFamily="34" charset="0"/>
                <a:cs typeface="Calibri" panose="020F0502020204030204" pitchFamily="34" charset="0"/>
              </a:rPr>
              <a:t>2 desarrolladores</a:t>
            </a:r>
            <a:r>
              <a:rPr lang="es-EC" sz="1800" dirty="0">
                <a:effectLst/>
                <a:latin typeface="Times New Roman" panose="02020603050405020304" pitchFamily="18" charset="0"/>
                <a:ea typeface="Calibri" panose="020F0502020204030204" pitchFamily="34" charset="0"/>
                <a:cs typeface="Calibri" panose="020F0502020204030204" pitchFamily="34" charset="0"/>
              </a:rPr>
              <a:t> = 946,56/2 = 473.28 horas </a:t>
            </a:r>
            <a:endParaRPr lang="es-EC" sz="1600" dirty="0">
              <a:effectLst/>
              <a:latin typeface="Calibri" panose="020F0502020204030204" pitchFamily="34" charset="0"/>
              <a:ea typeface="Calibri" panose="020F0502020204030204" pitchFamily="34" charset="0"/>
              <a:cs typeface="Calibri" panose="020F0502020204030204" pitchFamily="34" charset="0"/>
            </a:endParaRPr>
          </a:p>
          <a:p>
            <a:pPr>
              <a:lnSpc>
                <a:spcPct val="150000"/>
              </a:lnSpc>
              <a:spcAft>
                <a:spcPts val="800"/>
              </a:spcAft>
              <a:tabLst>
                <a:tab pos="3992880" algn="l"/>
              </a:tabLst>
            </a:pPr>
            <a:r>
              <a:rPr lang="es-EC" sz="1800" dirty="0">
                <a:effectLst/>
                <a:latin typeface="Times New Roman" panose="02020603050405020304" pitchFamily="18" charset="0"/>
                <a:ea typeface="Calibri" panose="020F0502020204030204" pitchFamily="34" charset="0"/>
                <a:cs typeface="Calibri" panose="020F0502020204030204" pitchFamily="34" charset="0"/>
              </a:rPr>
              <a:t>Horas 473,8 horas de duración del proyecto en la cual se trabajan 6 horas:</a:t>
            </a:r>
            <a:endParaRPr lang="es-EC"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22" name="CuadroTexto 21">
            <a:extLst>
              <a:ext uri="{FF2B5EF4-FFF2-40B4-BE49-F238E27FC236}">
                <a16:creationId xmlns:a16="http://schemas.microsoft.com/office/drawing/2014/main" id="{D9B2CE0D-3997-4190-9CC6-3637D4380A5C}"/>
              </a:ext>
            </a:extLst>
          </p:cNvPr>
          <p:cNvSpPr txBox="1"/>
          <p:nvPr/>
        </p:nvSpPr>
        <p:spPr>
          <a:xfrm>
            <a:off x="159590" y="4190172"/>
            <a:ext cx="4035005" cy="878895"/>
          </a:xfrm>
          <a:prstGeom prst="rect">
            <a:avLst/>
          </a:prstGeom>
          <a:noFill/>
        </p:spPr>
        <p:txBody>
          <a:bodyPr wrap="square">
            <a:spAutoFit/>
          </a:bodyPr>
          <a:lstStyle/>
          <a:p>
            <a:pPr>
              <a:lnSpc>
                <a:spcPct val="150000"/>
              </a:lnSpc>
              <a:spcAft>
                <a:spcPts val="800"/>
              </a:spcAft>
              <a:tabLst>
                <a:tab pos="3992880" algn="l"/>
              </a:tabLst>
            </a:pPr>
            <a:r>
              <a:rPr lang="es-EC" sz="1800" dirty="0">
                <a:effectLst/>
                <a:latin typeface="Times New Roman" panose="02020603050405020304" pitchFamily="18" charset="0"/>
                <a:ea typeface="Calibri" panose="020F0502020204030204" pitchFamily="34" charset="0"/>
                <a:cs typeface="Calibri" panose="020F0502020204030204" pitchFamily="34" charset="0"/>
              </a:rPr>
              <a:t>El desarrollo del proyecto se realizará en 3 meses y 18 días.</a:t>
            </a:r>
            <a:endParaRPr lang="es-EC"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24" name="CuadroTexto 23">
            <a:extLst>
              <a:ext uri="{FF2B5EF4-FFF2-40B4-BE49-F238E27FC236}">
                <a16:creationId xmlns:a16="http://schemas.microsoft.com/office/drawing/2014/main" id="{D43ECD28-54CE-4D91-829F-3790DAD072F0}"/>
              </a:ext>
            </a:extLst>
          </p:cNvPr>
          <p:cNvSpPr txBox="1"/>
          <p:nvPr/>
        </p:nvSpPr>
        <p:spPr>
          <a:xfrm>
            <a:off x="4194595" y="5949635"/>
            <a:ext cx="3603684" cy="423449"/>
          </a:xfrm>
          <a:prstGeom prst="rect">
            <a:avLst/>
          </a:prstGeom>
          <a:noFill/>
        </p:spPr>
        <p:txBody>
          <a:bodyPr wrap="square">
            <a:spAutoFit/>
          </a:bodyPr>
          <a:lstStyle/>
          <a:p>
            <a:pPr>
              <a:lnSpc>
                <a:spcPct val="150000"/>
              </a:lnSpc>
              <a:spcAft>
                <a:spcPts val="800"/>
              </a:spcAft>
              <a:tabLst>
                <a:tab pos="3992880" algn="l"/>
              </a:tabLst>
            </a:pPr>
            <a:endParaRPr lang="es-EC"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12" name="Rectángulo: esquinas redondeadas 11">
            <a:extLst>
              <a:ext uri="{FF2B5EF4-FFF2-40B4-BE49-F238E27FC236}">
                <a16:creationId xmlns:a16="http://schemas.microsoft.com/office/drawing/2014/main" id="{9A3A3AF7-4A12-4598-BDC6-A7FB883F26AC}"/>
              </a:ext>
            </a:extLst>
          </p:cNvPr>
          <p:cNvSpPr/>
          <p:nvPr/>
        </p:nvSpPr>
        <p:spPr>
          <a:xfrm>
            <a:off x="3591225" y="5677375"/>
            <a:ext cx="3648974" cy="79564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nSpc>
                <a:spcPct val="150000"/>
              </a:lnSpc>
              <a:spcAft>
                <a:spcPts val="800"/>
              </a:spcAft>
              <a:tabLst>
                <a:tab pos="3992880" algn="l"/>
              </a:tabLst>
            </a:pPr>
            <a:r>
              <a:rPr lang="es-EC" sz="1800" b="1">
                <a:effectLst/>
                <a:latin typeface="Times New Roman" panose="02020603050405020304" pitchFamily="18" charset="0"/>
                <a:ea typeface="Calibri" panose="020F0502020204030204" pitchFamily="34" charset="0"/>
                <a:cs typeface="Calibri" panose="020F0502020204030204" pitchFamily="34" charset="0"/>
              </a:rPr>
              <a:t>Costo</a:t>
            </a:r>
            <a:r>
              <a:rPr lang="es-EC" sz="1800">
                <a:effectLst/>
                <a:latin typeface="Times New Roman" panose="02020603050405020304" pitchFamily="18" charset="0"/>
                <a:ea typeface="Calibri" panose="020F0502020204030204" pitchFamily="34" charset="0"/>
                <a:cs typeface="Calibri" panose="020F0502020204030204" pitchFamily="34" charset="0"/>
              </a:rPr>
              <a:t> </a:t>
            </a:r>
            <a:r>
              <a:rPr lang="es-EC" sz="1800" b="1">
                <a:effectLst/>
                <a:latin typeface="Times New Roman" panose="02020603050405020304" pitchFamily="18" charset="0"/>
                <a:ea typeface="Calibri" panose="020F0502020204030204" pitchFamily="34" charset="0"/>
                <a:cs typeface="Calibri" panose="020F0502020204030204" pitchFamily="34" charset="0"/>
              </a:rPr>
              <a:t>del proyecto </a:t>
            </a:r>
            <a:r>
              <a:rPr lang="es-EC" sz="1800">
                <a:effectLst/>
                <a:latin typeface="Times New Roman" panose="02020603050405020304" pitchFamily="18" charset="0"/>
                <a:ea typeface="Calibri" panose="020F0502020204030204" pitchFamily="34" charset="0"/>
                <a:cs typeface="Calibri" panose="020F0502020204030204" pitchFamily="34" charset="0"/>
              </a:rPr>
              <a:t>= 4.728 dólares </a:t>
            </a:r>
            <a:endParaRPr lang="es-EC" sz="16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00106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983A58-0B7C-4C57-81C5-84DC24EA527C}"/>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0" y="0"/>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5" name="Rectángulo 14">
            <a:extLst>
              <a:ext uri="{FF2B5EF4-FFF2-40B4-BE49-F238E27FC236}">
                <a16:creationId xmlns:a16="http://schemas.microsoft.com/office/drawing/2014/main" id="{609C84F5-94DE-4A6E-B622-A71E6DC6C19C}"/>
              </a:ext>
            </a:extLst>
          </p:cNvPr>
          <p:cNvSpPr/>
          <p:nvPr/>
        </p:nvSpPr>
        <p:spPr>
          <a:xfrm>
            <a:off x="4539814" y="713153"/>
            <a:ext cx="2664512" cy="461665"/>
          </a:xfrm>
          <a:prstGeom prst="rect">
            <a:avLst/>
          </a:prstGeom>
        </p:spPr>
        <p:txBody>
          <a:bodyPr wrap="none">
            <a:spAutoFit/>
          </a:bodyPr>
          <a:lstStyle/>
          <a:p>
            <a:pPr algn="ctr"/>
            <a:r>
              <a:rPr lang="es-ES" sz="2400" b="1" dirty="0">
                <a:latin typeface="Arial" panose="020B0604020202020204" pitchFamily="34" charset="0"/>
              </a:rPr>
              <a:t>CONCLUSIONES</a:t>
            </a:r>
            <a:endParaRPr lang="es-ES" sz="2400" dirty="0"/>
          </a:p>
        </p:txBody>
      </p:sp>
      <p:sp>
        <p:nvSpPr>
          <p:cNvPr id="4" name="Rectángulo 3">
            <a:extLst>
              <a:ext uri="{FF2B5EF4-FFF2-40B4-BE49-F238E27FC236}">
                <a16:creationId xmlns:a16="http://schemas.microsoft.com/office/drawing/2014/main" id="{FF8E9C1D-1D76-46AD-91C8-0FB715D31229}"/>
              </a:ext>
            </a:extLst>
          </p:cNvPr>
          <p:cNvSpPr/>
          <p:nvPr/>
        </p:nvSpPr>
        <p:spPr>
          <a:xfrm>
            <a:off x="629174" y="1793789"/>
            <a:ext cx="11148969" cy="1709892"/>
          </a:xfrm>
          <a:prstGeom prst="rect">
            <a:avLst/>
          </a:prstGeom>
          <a:ln w="38100">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wrap="square">
            <a:spAutoFit/>
          </a:bodyPr>
          <a:lstStyle/>
          <a:p>
            <a:pPr lvl="0" algn="just">
              <a:lnSpc>
                <a:spcPct val="150000"/>
              </a:lnSpc>
              <a:spcAft>
                <a:spcPts val="800"/>
              </a:spcAft>
            </a:pPr>
            <a:r>
              <a:rPr lang="es-EC" sz="1800" dirty="0">
                <a:effectLst/>
                <a:latin typeface="Times New Roman" panose="02020603050405020304" pitchFamily="18" charset="0"/>
                <a:ea typeface="Calibri" panose="020F0502020204030204" pitchFamily="34" charset="0"/>
                <a:cs typeface="Calibri" panose="020F0502020204030204" pitchFamily="34" charset="0"/>
              </a:rPr>
              <a:t>Se puede complementar que la investigación realizada en fuentes bibliografías fue de gran ayuda para estructurar el proyecto, ya que mediante esta investigación se dio a conocer el actual proceso de registro de citas médicas que lleva la propietaria del consultorio odontológico, como también la investigación de varias herramientas y metodologías que fueron implementadas en el desarrollo de la aplicación permitiendo así obtener una investigación adecuada.</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8" name="Rectángulo 7">
            <a:extLst>
              <a:ext uri="{FF2B5EF4-FFF2-40B4-BE49-F238E27FC236}">
                <a16:creationId xmlns:a16="http://schemas.microsoft.com/office/drawing/2014/main" id="{7992323A-24A3-4A5A-86D7-68564B174B5D}"/>
              </a:ext>
            </a:extLst>
          </p:cNvPr>
          <p:cNvSpPr/>
          <p:nvPr/>
        </p:nvSpPr>
        <p:spPr>
          <a:xfrm>
            <a:off x="545284" y="4412655"/>
            <a:ext cx="11232859" cy="1709892"/>
          </a:xfrm>
          <a:prstGeom prst="rect">
            <a:avLst/>
          </a:prstGeom>
          <a:ln w="28575">
            <a:solidFill>
              <a:schemeClr val="accent1">
                <a:lumMod val="40000"/>
                <a:lumOff val="60000"/>
              </a:schemeClr>
            </a:solidFill>
          </a:ln>
        </p:spPr>
        <p:style>
          <a:lnRef idx="2">
            <a:schemeClr val="accent2"/>
          </a:lnRef>
          <a:fillRef idx="1">
            <a:schemeClr val="lt1"/>
          </a:fillRef>
          <a:effectRef idx="0">
            <a:schemeClr val="accent2"/>
          </a:effectRef>
          <a:fontRef idx="minor">
            <a:schemeClr val="dk1"/>
          </a:fontRef>
        </p:style>
        <p:txBody>
          <a:bodyPr wrap="square">
            <a:spAutoFit/>
          </a:bodyPr>
          <a:lstStyle/>
          <a:p>
            <a:pPr lvl="0" algn="just">
              <a:lnSpc>
                <a:spcPct val="150000"/>
              </a:lnSpc>
              <a:spcAft>
                <a:spcPts val="800"/>
              </a:spcAft>
            </a:pPr>
            <a:r>
              <a:rPr lang="es-EC" sz="1800" dirty="0">
                <a:effectLst/>
                <a:latin typeface="Times New Roman" panose="02020603050405020304" pitchFamily="18" charset="0"/>
                <a:ea typeface="Calibri" panose="020F0502020204030204" pitchFamily="34" charset="0"/>
                <a:cs typeface="Calibri" panose="020F0502020204030204" pitchFamily="34" charset="0"/>
              </a:rPr>
              <a:t>En base al análisis que se realizó sobre el control y registro de citas médicas mediante la entrevista aplicada al propietario del consultorio odontológico permitió tener una visión general de los procesos a sistematizar con la aplicación web, de forma que se estableció los requerimientos en varias historias de usuario donde el equipo de trabajo fue planificando en Sprints los mismos que fueron priorizados y estimados en un tiempo específico de entrega. </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33720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983A58-0B7C-4C57-81C5-84DC24EA527C}"/>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1" y="0"/>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5" name="Rectángulo 14">
            <a:extLst>
              <a:ext uri="{FF2B5EF4-FFF2-40B4-BE49-F238E27FC236}">
                <a16:creationId xmlns:a16="http://schemas.microsoft.com/office/drawing/2014/main" id="{609C84F5-94DE-4A6E-B622-A71E6DC6C19C}"/>
              </a:ext>
            </a:extLst>
          </p:cNvPr>
          <p:cNvSpPr/>
          <p:nvPr/>
        </p:nvSpPr>
        <p:spPr>
          <a:xfrm>
            <a:off x="4137464" y="713153"/>
            <a:ext cx="3469219" cy="461665"/>
          </a:xfrm>
          <a:prstGeom prst="rect">
            <a:avLst/>
          </a:prstGeom>
        </p:spPr>
        <p:txBody>
          <a:bodyPr wrap="none">
            <a:spAutoFit/>
          </a:bodyPr>
          <a:lstStyle/>
          <a:p>
            <a:pPr algn="ctr"/>
            <a:r>
              <a:rPr lang="es-ES" sz="2400" b="1" dirty="0">
                <a:latin typeface="Arial" panose="020B0604020202020204" pitchFamily="34" charset="0"/>
              </a:rPr>
              <a:t>RECOMENDACIONES </a:t>
            </a:r>
            <a:endParaRPr lang="es-ES" sz="2400" dirty="0"/>
          </a:p>
        </p:txBody>
      </p:sp>
      <p:sp>
        <p:nvSpPr>
          <p:cNvPr id="4" name="Rectángulo 3">
            <a:extLst>
              <a:ext uri="{FF2B5EF4-FFF2-40B4-BE49-F238E27FC236}">
                <a16:creationId xmlns:a16="http://schemas.microsoft.com/office/drawing/2014/main" id="{FF8E9C1D-1D76-46AD-91C8-0FB715D31229}"/>
              </a:ext>
            </a:extLst>
          </p:cNvPr>
          <p:cNvSpPr/>
          <p:nvPr/>
        </p:nvSpPr>
        <p:spPr>
          <a:xfrm>
            <a:off x="629174" y="1793789"/>
            <a:ext cx="11148969" cy="1294393"/>
          </a:xfrm>
          <a:prstGeom prst="rect">
            <a:avLst/>
          </a:prstGeom>
          <a:ln w="38100">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wrap="square">
            <a:spAutoFit/>
          </a:bodyPr>
          <a:lstStyle/>
          <a:p>
            <a:pPr lvl="0" algn="just">
              <a:lnSpc>
                <a:spcPct val="150000"/>
              </a:lnSpc>
              <a:spcAft>
                <a:spcPts val="800"/>
              </a:spcAft>
            </a:pPr>
            <a:r>
              <a:rPr lang="es-EC" sz="1800" dirty="0">
                <a:effectLst/>
                <a:latin typeface="Times New Roman" panose="02020603050405020304" pitchFamily="18" charset="0"/>
                <a:ea typeface="Calibri" panose="020F0502020204030204" pitchFamily="34" charset="0"/>
                <a:cs typeface="Calibri" panose="020F0502020204030204" pitchFamily="34" charset="0"/>
              </a:rPr>
              <a:t>Para complementar el sistema es necesario incorporar módulos que permitan la gestión de facturación electrónica, permitiendo así obtener un sistema que satisfaga las demandas de comercio electrónico, también mejorando así el control integral de los activos y pasivos del consultorio.</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8" name="Rectángulo 7">
            <a:extLst>
              <a:ext uri="{FF2B5EF4-FFF2-40B4-BE49-F238E27FC236}">
                <a16:creationId xmlns:a16="http://schemas.microsoft.com/office/drawing/2014/main" id="{7992323A-24A3-4A5A-86D7-68564B174B5D}"/>
              </a:ext>
            </a:extLst>
          </p:cNvPr>
          <p:cNvSpPr/>
          <p:nvPr/>
        </p:nvSpPr>
        <p:spPr>
          <a:xfrm>
            <a:off x="545284" y="4412655"/>
            <a:ext cx="11232859" cy="1294393"/>
          </a:xfrm>
          <a:prstGeom prst="rect">
            <a:avLst/>
          </a:prstGeom>
          <a:ln w="28575">
            <a:solidFill>
              <a:schemeClr val="accent1">
                <a:lumMod val="40000"/>
                <a:lumOff val="60000"/>
              </a:schemeClr>
            </a:solidFill>
          </a:ln>
        </p:spPr>
        <p:style>
          <a:lnRef idx="2">
            <a:schemeClr val="accent2"/>
          </a:lnRef>
          <a:fillRef idx="1">
            <a:schemeClr val="lt1"/>
          </a:fillRef>
          <a:effectRef idx="0">
            <a:schemeClr val="accent2"/>
          </a:effectRef>
          <a:fontRef idx="minor">
            <a:schemeClr val="dk1"/>
          </a:fontRef>
        </p:style>
        <p:txBody>
          <a:bodyPr wrap="square">
            <a:spAutoFit/>
          </a:bodyPr>
          <a:lstStyle/>
          <a:p>
            <a:pPr lvl="0" algn="just">
              <a:lnSpc>
                <a:spcPct val="150000"/>
              </a:lnSpc>
              <a:spcAft>
                <a:spcPts val="800"/>
              </a:spcAft>
            </a:pPr>
            <a:r>
              <a:rPr lang="es-EC" sz="1800" dirty="0">
                <a:effectLst/>
                <a:latin typeface="Times New Roman" panose="02020603050405020304" pitchFamily="18" charset="0"/>
                <a:ea typeface="Calibri" panose="020F0502020204030204" pitchFamily="34" charset="0"/>
                <a:cs typeface="Calibri" panose="020F0502020204030204" pitchFamily="34" charset="0"/>
              </a:rPr>
              <a:t>El constante avance tecnológico obliga a generar nuevas innovaciones para captar el uso de las aplicaciones móviles, por lo que se debe expandir su desarrollo a otras plataformas como IOS, </a:t>
            </a:r>
            <a:r>
              <a:rPr lang="es-EC" sz="1800" dirty="0" err="1">
                <a:effectLst/>
                <a:latin typeface="Times New Roman" panose="02020603050405020304" pitchFamily="18" charset="0"/>
                <a:ea typeface="Calibri" panose="020F0502020204030204" pitchFamily="34" charset="0"/>
                <a:cs typeface="Calibri" panose="020F0502020204030204" pitchFamily="34" charset="0"/>
              </a:rPr>
              <a:t>Progresive</a:t>
            </a:r>
            <a:r>
              <a:rPr lang="es-EC" sz="1800" dirty="0">
                <a:effectLst/>
                <a:latin typeface="Times New Roman" panose="02020603050405020304" pitchFamily="18" charset="0"/>
                <a:ea typeface="Calibri" panose="020F0502020204030204" pitchFamily="34" charset="0"/>
                <a:cs typeface="Calibri" panose="020F0502020204030204" pitchFamily="34" charset="0"/>
              </a:rPr>
              <a:t> Web App con la finalidad abarcar el 100% de los dispositivos de los pacientes nuevos y actuales.</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40220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531EDF0-12A1-413C-8A85-9508CF1BC939}"/>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1" y="0"/>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1" name="Rectángulo: esquinas redondeadas 10">
            <a:extLst>
              <a:ext uri="{FF2B5EF4-FFF2-40B4-BE49-F238E27FC236}">
                <a16:creationId xmlns:a16="http://schemas.microsoft.com/office/drawing/2014/main" id="{5F8FDE0A-3110-4BEF-A8FB-1BA601256D3C}"/>
              </a:ext>
            </a:extLst>
          </p:cNvPr>
          <p:cNvSpPr/>
          <p:nvPr/>
        </p:nvSpPr>
        <p:spPr>
          <a:xfrm>
            <a:off x="5075493" y="1607280"/>
            <a:ext cx="1507524" cy="679622"/>
          </a:xfrm>
          <a:prstGeom prst="roundRect">
            <a:avLst/>
          </a:prstGeom>
          <a:ln w="28575">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sz="1600" b="1" dirty="0"/>
              <a:t>MESO</a:t>
            </a:r>
          </a:p>
        </p:txBody>
      </p:sp>
      <p:sp>
        <p:nvSpPr>
          <p:cNvPr id="12" name="Rectángulo: esquinas redondeadas 11">
            <a:extLst>
              <a:ext uri="{FF2B5EF4-FFF2-40B4-BE49-F238E27FC236}">
                <a16:creationId xmlns:a16="http://schemas.microsoft.com/office/drawing/2014/main" id="{31462AC2-2EB6-4779-9800-472F992EE0F0}"/>
              </a:ext>
            </a:extLst>
          </p:cNvPr>
          <p:cNvSpPr/>
          <p:nvPr/>
        </p:nvSpPr>
        <p:spPr>
          <a:xfrm>
            <a:off x="9139112" y="1607280"/>
            <a:ext cx="1563756" cy="679622"/>
          </a:xfrm>
          <a:prstGeom prst="roundRect">
            <a:avLst/>
          </a:prstGeom>
          <a:ln w="28575">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ES" sz="1600" b="1" dirty="0"/>
              <a:t>MICRO</a:t>
            </a:r>
          </a:p>
        </p:txBody>
      </p:sp>
      <p:sp>
        <p:nvSpPr>
          <p:cNvPr id="17" name="Rectángulo: esquinas redondeadas 16">
            <a:extLst>
              <a:ext uri="{FF2B5EF4-FFF2-40B4-BE49-F238E27FC236}">
                <a16:creationId xmlns:a16="http://schemas.microsoft.com/office/drawing/2014/main" id="{54DECD2C-2775-4A72-8BAC-1CC47D494D5B}"/>
              </a:ext>
            </a:extLst>
          </p:cNvPr>
          <p:cNvSpPr/>
          <p:nvPr/>
        </p:nvSpPr>
        <p:spPr>
          <a:xfrm>
            <a:off x="1274547" y="1674666"/>
            <a:ext cx="1507524" cy="679622"/>
          </a:xfrm>
          <a:prstGeom prst="roundRect">
            <a:avLst/>
          </a:prstGeom>
          <a:ln w="28575">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sz="1600" b="1" dirty="0"/>
              <a:t>MACRO</a:t>
            </a:r>
            <a:r>
              <a:rPr lang="es-ES" dirty="0"/>
              <a:t> </a:t>
            </a:r>
          </a:p>
        </p:txBody>
      </p:sp>
      <p:sp>
        <p:nvSpPr>
          <p:cNvPr id="6" name="Rectángulo 5">
            <a:extLst>
              <a:ext uri="{FF2B5EF4-FFF2-40B4-BE49-F238E27FC236}">
                <a16:creationId xmlns:a16="http://schemas.microsoft.com/office/drawing/2014/main" id="{3028C34E-6CC1-424F-B861-B7613C7E94D3}"/>
              </a:ext>
            </a:extLst>
          </p:cNvPr>
          <p:cNvSpPr/>
          <p:nvPr/>
        </p:nvSpPr>
        <p:spPr>
          <a:xfrm>
            <a:off x="110264" y="2761344"/>
            <a:ext cx="3753771" cy="27250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342900" lvl="0" indent="-342900" algn="just">
              <a:buFont typeface="+mj-lt"/>
              <a:buAutoNum type="arabicPeriod"/>
            </a:pPr>
            <a:r>
              <a:rPr lang="es-EC" dirty="0">
                <a:effectLst/>
                <a:latin typeface="Times New Roman" panose="02020603050405020304" pitchFamily="18" charset="0"/>
                <a:ea typeface="Calibri" panose="020F0502020204030204" pitchFamily="34" charset="0"/>
                <a:cs typeface="Calibri" panose="020F0502020204030204" pitchFamily="34" charset="0"/>
              </a:rPr>
              <a:t>Cobertura sanitaria universal para 1000 millones más de personas. </a:t>
            </a:r>
            <a:endParaRPr lang="es-EC"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just">
              <a:buFont typeface="+mj-lt"/>
              <a:buAutoNum type="arabicPeriod"/>
            </a:pPr>
            <a:r>
              <a:rPr lang="es-EC" dirty="0">
                <a:effectLst/>
                <a:latin typeface="Times New Roman" panose="02020603050405020304" pitchFamily="18" charset="0"/>
                <a:ea typeface="Calibri" panose="020F0502020204030204" pitchFamily="34" charset="0"/>
                <a:cs typeface="Calibri" panose="020F0502020204030204" pitchFamily="34" charset="0"/>
              </a:rPr>
              <a:t>Mejor protección frente a emergencias sanitarias para 1000 millones más de personas. </a:t>
            </a:r>
            <a:endParaRPr lang="es-EC"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just">
              <a:spcAft>
                <a:spcPts val="800"/>
              </a:spcAft>
              <a:buFont typeface="+mj-lt"/>
              <a:buAutoNum type="arabicPeriod"/>
            </a:pPr>
            <a:r>
              <a:rPr lang="es-EC" dirty="0">
                <a:effectLst/>
                <a:latin typeface="Times New Roman" panose="02020603050405020304" pitchFamily="18" charset="0"/>
                <a:ea typeface="Calibri" panose="020F0502020204030204" pitchFamily="34" charset="0"/>
                <a:cs typeface="Calibri" panose="020F0502020204030204" pitchFamily="34" charset="0"/>
              </a:rPr>
              <a:t>Mejor salud y bienestar para 1000 millones más de personas. </a:t>
            </a:r>
            <a:endParaRPr lang="es-EC"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7" name="Flecha: a la derecha 6">
            <a:extLst>
              <a:ext uri="{FF2B5EF4-FFF2-40B4-BE49-F238E27FC236}">
                <a16:creationId xmlns:a16="http://schemas.microsoft.com/office/drawing/2014/main" id="{8983586F-872D-4624-91B9-331993CF4920}"/>
              </a:ext>
            </a:extLst>
          </p:cNvPr>
          <p:cNvSpPr/>
          <p:nvPr/>
        </p:nvSpPr>
        <p:spPr>
          <a:xfrm rot="5400000">
            <a:off x="1799083" y="2410452"/>
            <a:ext cx="243733" cy="257340"/>
          </a:xfrm>
          <a:prstGeom prst="rightArrow">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C"/>
          </a:p>
        </p:txBody>
      </p:sp>
      <p:sp>
        <p:nvSpPr>
          <p:cNvPr id="10" name="Rectángulo 9">
            <a:extLst>
              <a:ext uri="{FF2B5EF4-FFF2-40B4-BE49-F238E27FC236}">
                <a16:creationId xmlns:a16="http://schemas.microsoft.com/office/drawing/2014/main" id="{D3CAE9A6-7A8A-4760-8CCE-72D1C9EBF676}"/>
              </a:ext>
            </a:extLst>
          </p:cNvPr>
          <p:cNvSpPr/>
          <p:nvPr/>
        </p:nvSpPr>
        <p:spPr>
          <a:xfrm>
            <a:off x="3974299" y="2761343"/>
            <a:ext cx="3675683" cy="266633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panose="020B0604020202020204" pitchFamily="34" charset="0"/>
              <a:buChar char="•"/>
            </a:pPr>
            <a:r>
              <a:rPr lang="es-EC" dirty="0"/>
              <a:t>Señala que la gestión documental de las historias clínicas, tanto en formato físico como digital deben ser aseguradas en un </a:t>
            </a:r>
            <a:r>
              <a:rPr lang="es-EC"/>
              <a:t>sistema adecuado. </a:t>
            </a:r>
            <a:endParaRPr lang="es-EC" dirty="0"/>
          </a:p>
        </p:txBody>
      </p:sp>
      <p:sp>
        <p:nvSpPr>
          <p:cNvPr id="13" name="Rectángulo 12">
            <a:extLst>
              <a:ext uri="{FF2B5EF4-FFF2-40B4-BE49-F238E27FC236}">
                <a16:creationId xmlns:a16="http://schemas.microsoft.com/office/drawing/2014/main" id="{87AC6E93-3739-4A2D-B086-718A9B5E2816}"/>
              </a:ext>
            </a:extLst>
          </p:cNvPr>
          <p:cNvSpPr/>
          <p:nvPr/>
        </p:nvSpPr>
        <p:spPr>
          <a:xfrm>
            <a:off x="7874274" y="2669199"/>
            <a:ext cx="4093432" cy="27250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s-EC" dirty="0">
              <a:effectLst/>
              <a:latin typeface="Thimes new roma"/>
              <a:ea typeface="Calibri" panose="020F0502020204030204" pitchFamily="34" charset="0"/>
            </a:endParaRPr>
          </a:p>
          <a:p>
            <a:pPr marL="285750" indent="-285750">
              <a:buFont typeface="Arial" panose="020B0604020202020204" pitchFamily="34" charset="0"/>
              <a:buChar char="•"/>
            </a:pPr>
            <a:r>
              <a:rPr lang="es-EC" dirty="0">
                <a:latin typeface="Thimes new roma"/>
                <a:ea typeface="Calibri" panose="020F0502020204030204" pitchFamily="34" charset="0"/>
              </a:rPr>
              <a:t>L</a:t>
            </a:r>
            <a:r>
              <a:rPr lang="es-EC" dirty="0">
                <a:effectLst/>
                <a:latin typeface="Thimes new roma"/>
                <a:ea typeface="Calibri" panose="020F0502020204030204" pitchFamily="34" charset="0"/>
              </a:rPr>
              <a:t>as citas se realizan manualmente en cuadernos, fichas médicas, y llamadas telefónicas</a:t>
            </a:r>
          </a:p>
          <a:p>
            <a:pPr marL="285750" indent="-285750">
              <a:buFont typeface="Arial" panose="020B0604020202020204" pitchFamily="34" charset="0"/>
              <a:buChar char="•"/>
            </a:pPr>
            <a:r>
              <a:rPr lang="es-EC" dirty="0">
                <a:latin typeface="Thimes new roma"/>
              </a:rPr>
              <a:t>Perdida de tiempo en la búsqueda de la ficha medica del paciente. </a:t>
            </a:r>
          </a:p>
          <a:p>
            <a:pPr marL="285750" indent="-285750">
              <a:buFont typeface="Arial" panose="020B0604020202020204" pitchFamily="34" charset="0"/>
              <a:buChar char="•"/>
            </a:pPr>
            <a:r>
              <a:rPr lang="es-EC" dirty="0">
                <a:latin typeface="Thimes new roma"/>
              </a:rPr>
              <a:t>No llevar  un orden correcto de las historias clínicas de los pacientes. </a:t>
            </a:r>
          </a:p>
        </p:txBody>
      </p:sp>
      <p:sp>
        <p:nvSpPr>
          <p:cNvPr id="14" name="Flecha: a la derecha 13">
            <a:extLst>
              <a:ext uri="{FF2B5EF4-FFF2-40B4-BE49-F238E27FC236}">
                <a16:creationId xmlns:a16="http://schemas.microsoft.com/office/drawing/2014/main" id="{4AE483A3-A035-40D6-99E2-C09C108C5E39}"/>
              </a:ext>
            </a:extLst>
          </p:cNvPr>
          <p:cNvSpPr/>
          <p:nvPr/>
        </p:nvSpPr>
        <p:spPr>
          <a:xfrm rot="5400000">
            <a:off x="5707389" y="2362747"/>
            <a:ext cx="243733" cy="257340"/>
          </a:xfrm>
          <a:prstGeom prst="rightArrow">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C"/>
          </a:p>
        </p:txBody>
      </p:sp>
      <p:sp>
        <p:nvSpPr>
          <p:cNvPr id="16" name="Flecha: a la derecha 15">
            <a:extLst>
              <a:ext uri="{FF2B5EF4-FFF2-40B4-BE49-F238E27FC236}">
                <a16:creationId xmlns:a16="http://schemas.microsoft.com/office/drawing/2014/main" id="{109CADCB-5C40-435D-9B4E-CFE75F4467B2}"/>
              </a:ext>
            </a:extLst>
          </p:cNvPr>
          <p:cNvSpPr/>
          <p:nvPr/>
        </p:nvSpPr>
        <p:spPr>
          <a:xfrm rot="5400000">
            <a:off x="9913154" y="2322806"/>
            <a:ext cx="243733" cy="257340"/>
          </a:xfrm>
          <a:prstGeom prst="rightArrow">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C"/>
          </a:p>
        </p:txBody>
      </p:sp>
      <p:sp>
        <p:nvSpPr>
          <p:cNvPr id="31" name="Rectángulo: esquinas redondeadas 30">
            <a:extLst>
              <a:ext uri="{FF2B5EF4-FFF2-40B4-BE49-F238E27FC236}">
                <a16:creationId xmlns:a16="http://schemas.microsoft.com/office/drawing/2014/main" id="{71FE8186-1DA6-4BA0-9066-1CED01221F70}"/>
              </a:ext>
            </a:extLst>
          </p:cNvPr>
          <p:cNvSpPr/>
          <p:nvPr/>
        </p:nvSpPr>
        <p:spPr>
          <a:xfrm>
            <a:off x="3619084" y="373556"/>
            <a:ext cx="5554560" cy="650560"/>
          </a:xfrm>
          <a:prstGeom prst="roundRect">
            <a:avLst/>
          </a:prstGeom>
          <a:ln>
            <a:solidFill>
              <a:schemeClr val="bg2">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s-ES" sz="1800" b="1" dirty="0">
                <a:latin typeface="Arial" panose="020B0604020202020204" pitchFamily="34" charset="0"/>
              </a:rPr>
              <a:t>EL PROBLEMA DE INVESTIGACIÓN </a:t>
            </a:r>
            <a:endParaRPr lang="es-ES" sz="1800" dirty="0"/>
          </a:p>
        </p:txBody>
      </p:sp>
      <p:cxnSp>
        <p:nvCxnSpPr>
          <p:cNvPr id="33" name="Conector recto de flecha 32">
            <a:extLst>
              <a:ext uri="{FF2B5EF4-FFF2-40B4-BE49-F238E27FC236}">
                <a16:creationId xmlns:a16="http://schemas.microsoft.com/office/drawing/2014/main" id="{6980177F-180E-4CA8-89FA-C063504405D2}"/>
              </a:ext>
            </a:extLst>
          </p:cNvPr>
          <p:cNvCxnSpPr/>
          <p:nvPr/>
        </p:nvCxnSpPr>
        <p:spPr>
          <a:xfrm flipH="1">
            <a:off x="2550253" y="1055391"/>
            <a:ext cx="1560353" cy="6164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Conector recto de flecha 33">
            <a:extLst>
              <a:ext uri="{FF2B5EF4-FFF2-40B4-BE49-F238E27FC236}">
                <a16:creationId xmlns:a16="http://schemas.microsoft.com/office/drawing/2014/main" id="{0404CC08-6582-44DC-A488-DFF20FB7F6EF}"/>
              </a:ext>
            </a:extLst>
          </p:cNvPr>
          <p:cNvCxnSpPr>
            <a:cxnSpLocks/>
            <a:endCxn id="11" idx="0"/>
          </p:cNvCxnSpPr>
          <p:nvPr/>
        </p:nvCxnSpPr>
        <p:spPr>
          <a:xfrm flipH="1">
            <a:off x="5829255" y="1042938"/>
            <a:ext cx="160120" cy="5643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Conector recto de flecha 35">
            <a:extLst>
              <a:ext uri="{FF2B5EF4-FFF2-40B4-BE49-F238E27FC236}">
                <a16:creationId xmlns:a16="http://schemas.microsoft.com/office/drawing/2014/main" id="{7F8EF194-D9EB-403C-808C-DFF6E0478055}"/>
              </a:ext>
            </a:extLst>
          </p:cNvPr>
          <p:cNvCxnSpPr>
            <a:cxnSpLocks/>
          </p:cNvCxnSpPr>
          <p:nvPr/>
        </p:nvCxnSpPr>
        <p:spPr>
          <a:xfrm>
            <a:off x="8265804" y="1055929"/>
            <a:ext cx="1080833" cy="5200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91833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DE070A8-03BA-467D-9C3C-9A6CF132C1AE}"/>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0" y="0"/>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5" name="Rectángulo 14">
            <a:extLst>
              <a:ext uri="{FF2B5EF4-FFF2-40B4-BE49-F238E27FC236}">
                <a16:creationId xmlns:a16="http://schemas.microsoft.com/office/drawing/2014/main" id="{609C84F5-94DE-4A6E-B622-A71E6DC6C19C}"/>
              </a:ext>
            </a:extLst>
          </p:cNvPr>
          <p:cNvSpPr/>
          <p:nvPr/>
        </p:nvSpPr>
        <p:spPr>
          <a:xfrm>
            <a:off x="6316792" y="449884"/>
            <a:ext cx="184730" cy="461665"/>
          </a:xfrm>
          <a:prstGeom prst="rect">
            <a:avLst/>
          </a:prstGeom>
        </p:spPr>
        <p:txBody>
          <a:bodyPr wrap="none">
            <a:spAutoFit/>
          </a:bodyPr>
          <a:lstStyle/>
          <a:p>
            <a:pPr algn="ctr"/>
            <a:endParaRPr lang="es-ES" sz="2400" dirty="0"/>
          </a:p>
        </p:txBody>
      </p:sp>
      <p:cxnSp>
        <p:nvCxnSpPr>
          <p:cNvPr id="8" name="Conector recto de flecha 7">
            <a:extLst>
              <a:ext uri="{FF2B5EF4-FFF2-40B4-BE49-F238E27FC236}">
                <a16:creationId xmlns:a16="http://schemas.microsoft.com/office/drawing/2014/main" id="{A0CFB35F-8427-42AD-861D-64BC82D86701}"/>
              </a:ext>
            </a:extLst>
          </p:cNvPr>
          <p:cNvCxnSpPr>
            <a:cxnSpLocks/>
          </p:cNvCxnSpPr>
          <p:nvPr/>
        </p:nvCxnSpPr>
        <p:spPr>
          <a:xfrm flipH="1">
            <a:off x="3024580" y="2889984"/>
            <a:ext cx="2850311" cy="16546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Conector recto de flecha 11">
            <a:extLst>
              <a:ext uri="{FF2B5EF4-FFF2-40B4-BE49-F238E27FC236}">
                <a16:creationId xmlns:a16="http://schemas.microsoft.com/office/drawing/2014/main" id="{441072AC-7CC7-4D33-B9D3-65A30F00C846}"/>
              </a:ext>
            </a:extLst>
          </p:cNvPr>
          <p:cNvCxnSpPr>
            <a:cxnSpLocks/>
          </p:cNvCxnSpPr>
          <p:nvPr/>
        </p:nvCxnSpPr>
        <p:spPr>
          <a:xfrm>
            <a:off x="5874891" y="2881070"/>
            <a:ext cx="3018307" cy="18393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7" name="Rectángulo: esquinas redondeadas 16">
            <a:extLst>
              <a:ext uri="{FF2B5EF4-FFF2-40B4-BE49-F238E27FC236}">
                <a16:creationId xmlns:a16="http://schemas.microsoft.com/office/drawing/2014/main" id="{CA5E6D3F-258C-42EC-AB2A-3609F1665D0E}"/>
              </a:ext>
            </a:extLst>
          </p:cNvPr>
          <p:cNvSpPr/>
          <p:nvPr/>
        </p:nvSpPr>
        <p:spPr>
          <a:xfrm>
            <a:off x="3816991" y="619552"/>
            <a:ext cx="4857227" cy="914400"/>
          </a:xfrm>
          <a:prstGeom prst="roundRect">
            <a:avLst/>
          </a:prstGeom>
          <a:ln>
            <a:solidFill>
              <a:schemeClr val="bg2">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s-ES" sz="1800" b="1" dirty="0">
                <a:latin typeface="Arial" panose="020B0604020202020204" pitchFamily="34" charset="0"/>
              </a:rPr>
              <a:t>HIPÓTESIS </a:t>
            </a:r>
            <a:endParaRPr lang="es-ES" sz="1800" dirty="0"/>
          </a:p>
        </p:txBody>
      </p:sp>
      <p:cxnSp>
        <p:nvCxnSpPr>
          <p:cNvPr id="19" name="Conector recto de flecha 18">
            <a:extLst>
              <a:ext uri="{FF2B5EF4-FFF2-40B4-BE49-F238E27FC236}">
                <a16:creationId xmlns:a16="http://schemas.microsoft.com/office/drawing/2014/main" id="{61D9D585-92CB-44E0-9B17-D43EC64DB987}"/>
              </a:ext>
            </a:extLst>
          </p:cNvPr>
          <p:cNvCxnSpPr/>
          <p:nvPr/>
        </p:nvCxnSpPr>
        <p:spPr>
          <a:xfrm>
            <a:off x="5875209" y="1550542"/>
            <a:ext cx="0" cy="3527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5" name="Rectángulo 24">
            <a:extLst>
              <a:ext uri="{FF2B5EF4-FFF2-40B4-BE49-F238E27FC236}">
                <a16:creationId xmlns:a16="http://schemas.microsoft.com/office/drawing/2014/main" id="{ADA92232-5CE7-42B1-8164-FBC4722A300B}"/>
              </a:ext>
            </a:extLst>
          </p:cNvPr>
          <p:cNvSpPr/>
          <p:nvPr/>
        </p:nvSpPr>
        <p:spPr>
          <a:xfrm>
            <a:off x="2181146" y="1917091"/>
            <a:ext cx="7587710" cy="9590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457200" algn="just">
              <a:spcAft>
                <a:spcPts val="800"/>
              </a:spcAft>
            </a:pPr>
            <a:r>
              <a:rPr lang="es-EC" sz="1800" dirty="0">
                <a:effectLst/>
                <a:latin typeface="Times New Roman" panose="02020603050405020304" pitchFamily="18" charset="0"/>
                <a:ea typeface="Calibri" panose="020F0502020204030204" pitchFamily="34" charset="0"/>
                <a:cs typeface="Calibri" panose="020F0502020204030204" pitchFamily="34" charset="0"/>
              </a:rPr>
              <a:t>El desarrollo de un aplicativo web y móvil permitirá optimizar el tiempo en el control y registros de citas médicas del Consultorio Odontológico Integral SOURI del Barrio la Estación.</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26" name="Rectángulo 25">
            <a:extLst>
              <a:ext uri="{FF2B5EF4-FFF2-40B4-BE49-F238E27FC236}">
                <a16:creationId xmlns:a16="http://schemas.microsoft.com/office/drawing/2014/main" id="{EB3B6C01-B9ED-4465-AB75-CACF3DF85128}"/>
              </a:ext>
            </a:extLst>
          </p:cNvPr>
          <p:cNvSpPr/>
          <p:nvPr/>
        </p:nvSpPr>
        <p:spPr>
          <a:xfrm>
            <a:off x="7811741" y="4771255"/>
            <a:ext cx="2780440" cy="570452"/>
          </a:xfrm>
          <a:prstGeom prst="rect">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EC" b="1" dirty="0"/>
              <a:t>VARIABLE DEPENDIENTE</a:t>
            </a:r>
          </a:p>
        </p:txBody>
      </p:sp>
      <p:sp>
        <p:nvSpPr>
          <p:cNvPr id="28" name="Rectángulo 27">
            <a:extLst>
              <a:ext uri="{FF2B5EF4-FFF2-40B4-BE49-F238E27FC236}">
                <a16:creationId xmlns:a16="http://schemas.microsoft.com/office/drawing/2014/main" id="{47CA2037-4C06-402F-A8C4-0AB15021DA10}"/>
              </a:ext>
            </a:extLst>
          </p:cNvPr>
          <p:cNvSpPr/>
          <p:nvPr/>
        </p:nvSpPr>
        <p:spPr>
          <a:xfrm>
            <a:off x="1337070" y="4606846"/>
            <a:ext cx="2780440" cy="570452"/>
          </a:xfrm>
          <a:prstGeom prst="rect">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EC" b="1" dirty="0"/>
              <a:t>VARIABLE INDEPENDIENTE</a:t>
            </a:r>
          </a:p>
        </p:txBody>
      </p:sp>
    </p:spTree>
    <p:extLst>
      <p:ext uri="{BB962C8B-B14F-4D97-AF65-F5344CB8AC3E}">
        <p14:creationId xmlns:p14="http://schemas.microsoft.com/office/powerpoint/2010/main" val="216814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E255954-F2AD-4257-B336-635C914F8696}"/>
              </a:ext>
            </a:extLst>
          </p:cNvPr>
          <p:cNvPicPr/>
          <p:nvPr/>
        </p:nvPicPr>
        <p:blipFill rotWithShape="1">
          <a:blip r:embed="rId2">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5" name="Rectángulo 4">
            <a:extLst>
              <a:ext uri="{FF2B5EF4-FFF2-40B4-BE49-F238E27FC236}">
                <a16:creationId xmlns:a16="http://schemas.microsoft.com/office/drawing/2014/main" id="{847586AC-A958-4FB5-B28C-8172788D8D85}"/>
              </a:ext>
            </a:extLst>
          </p:cNvPr>
          <p:cNvSpPr/>
          <p:nvPr/>
        </p:nvSpPr>
        <p:spPr>
          <a:xfrm>
            <a:off x="5605313" y="257956"/>
            <a:ext cx="1590499" cy="461665"/>
          </a:xfrm>
          <a:prstGeom prst="rect">
            <a:avLst/>
          </a:prstGeom>
        </p:spPr>
        <p:txBody>
          <a:bodyPr wrap="none">
            <a:spAutoFit/>
          </a:bodyPr>
          <a:lstStyle/>
          <a:p>
            <a:pPr algn="ctr"/>
            <a:r>
              <a:rPr lang="es-ES" b="1" dirty="0">
                <a:latin typeface="Arial" panose="020B0604020202020204" pitchFamily="34" charset="0"/>
              </a:rPr>
              <a:t>OBJETIVOS</a:t>
            </a:r>
            <a:r>
              <a:rPr lang="es-ES" sz="2400" b="1" dirty="0">
                <a:latin typeface="Arial" panose="020B0604020202020204" pitchFamily="34" charset="0"/>
              </a:rPr>
              <a:t> </a:t>
            </a:r>
            <a:endParaRPr lang="es-ES" sz="2400" dirty="0"/>
          </a:p>
        </p:txBody>
      </p:sp>
      <p:sp>
        <p:nvSpPr>
          <p:cNvPr id="2" name="Rectángulo: esquinas redondeadas 1">
            <a:extLst>
              <a:ext uri="{FF2B5EF4-FFF2-40B4-BE49-F238E27FC236}">
                <a16:creationId xmlns:a16="http://schemas.microsoft.com/office/drawing/2014/main" id="{A4ACBDEE-22C5-4B1E-8FEE-AAE826B125D2}"/>
              </a:ext>
            </a:extLst>
          </p:cNvPr>
          <p:cNvSpPr/>
          <p:nvPr/>
        </p:nvSpPr>
        <p:spPr>
          <a:xfrm>
            <a:off x="233442" y="3429000"/>
            <a:ext cx="2490584" cy="46166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s-ES" sz="1600" b="1" dirty="0">
                <a:latin typeface="Arial" panose="020B0604020202020204" pitchFamily="34" charset="0"/>
              </a:rPr>
              <a:t>OBJETIVO GENERAL </a:t>
            </a:r>
            <a:endParaRPr lang="es-ES" sz="1600" dirty="0"/>
          </a:p>
        </p:txBody>
      </p:sp>
      <p:sp>
        <p:nvSpPr>
          <p:cNvPr id="26" name="Abrir llave 25">
            <a:extLst>
              <a:ext uri="{FF2B5EF4-FFF2-40B4-BE49-F238E27FC236}">
                <a16:creationId xmlns:a16="http://schemas.microsoft.com/office/drawing/2014/main" id="{F3E09712-E852-47AC-AA14-0C19F3D09293}"/>
              </a:ext>
            </a:extLst>
          </p:cNvPr>
          <p:cNvSpPr/>
          <p:nvPr/>
        </p:nvSpPr>
        <p:spPr>
          <a:xfrm>
            <a:off x="2808366" y="2897570"/>
            <a:ext cx="838899" cy="13757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C"/>
          </a:p>
        </p:txBody>
      </p:sp>
      <p:sp>
        <p:nvSpPr>
          <p:cNvPr id="28" name="CuadroTexto 27">
            <a:extLst>
              <a:ext uri="{FF2B5EF4-FFF2-40B4-BE49-F238E27FC236}">
                <a16:creationId xmlns:a16="http://schemas.microsoft.com/office/drawing/2014/main" id="{092A1644-5561-4A4D-9086-6D8FE2B8FB98}"/>
              </a:ext>
            </a:extLst>
          </p:cNvPr>
          <p:cNvSpPr txBox="1"/>
          <p:nvPr/>
        </p:nvSpPr>
        <p:spPr>
          <a:xfrm>
            <a:off x="3423312" y="3123802"/>
            <a:ext cx="8447109" cy="923330"/>
          </a:xfrm>
          <a:prstGeom prst="rect">
            <a:avLst/>
          </a:prstGeom>
          <a:noFill/>
        </p:spPr>
        <p:txBody>
          <a:bodyPr wrap="square">
            <a:spAutoFit/>
          </a:bodyPr>
          <a:lstStyle/>
          <a:p>
            <a:pPr algn="just">
              <a:spcAft>
                <a:spcPts val="800"/>
              </a:spcAft>
            </a:pPr>
            <a:r>
              <a:rPr lang="es-EC" sz="1800" dirty="0">
                <a:effectLst/>
                <a:latin typeface="Times New Roman" panose="02020603050405020304" pitchFamily="18" charset="0"/>
                <a:ea typeface="Calibri" panose="020F0502020204030204" pitchFamily="34" charset="0"/>
                <a:cs typeface="Times New Roman" panose="02020603050405020304" pitchFamily="18" charset="0"/>
              </a:rPr>
              <a:t>Desarrollar una aplicación web y móvil para sistematizar el control y registro de citas médicas del consultorio odontológico SOURI del barrio la Estación, utilizando herramientas de software libre. </a:t>
            </a:r>
            <a:endParaRPr lang="es-EC"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58703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E255954-F2AD-4257-B336-635C914F8696}"/>
              </a:ext>
            </a:extLst>
          </p:cNvPr>
          <p:cNvPicPr/>
          <p:nvPr/>
        </p:nvPicPr>
        <p:blipFill rotWithShape="1">
          <a:blip r:embed="rId2">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9" name="Rectángulo: esquinas redondeadas 18">
            <a:extLst>
              <a:ext uri="{FF2B5EF4-FFF2-40B4-BE49-F238E27FC236}">
                <a16:creationId xmlns:a16="http://schemas.microsoft.com/office/drawing/2014/main" id="{FE026FD4-2583-47D7-A35E-A41B82F31F35}"/>
              </a:ext>
            </a:extLst>
          </p:cNvPr>
          <p:cNvSpPr/>
          <p:nvPr/>
        </p:nvSpPr>
        <p:spPr>
          <a:xfrm>
            <a:off x="95076" y="3429000"/>
            <a:ext cx="2953993" cy="46166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s-ES" sz="1600" b="1" dirty="0">
                <a:latin typeface="Arial" panose="020B0604020202020204" pitchFamily="34" charset="0"/>
              </a:rPr>
              <a:t>OBJETIVOS </a:t>
            </a:r>
            <a:r>
              <a:rPr lang="es-EC" sz="1600" b="1" dirty="0">
                <a:latin typeface="Arial" panose="020B0604020202020204" pitchFamily="34" charset="0"/>
              </a:rPr>
              <a:t>ESPECÍFICOS</a:t>
            </a:r>
            <a:endParaRPr lang="es-ES" sz="1600" dirty="0"/>
          </a:p>
        </p:txBody>
      </p:sp>
      <p:sp>
        <p:nvSpPr>
          <p:cNvPr id="30" name="Abrir llave 29">
            <a:extLst>
              <a:ext uri="{FF2B5EF4-FFF2-40B4-BE49-F238E27FC236}">
                <a16:creationId xmlns:a16="http://schemas.microsoft.com/office/drawing/2014/main" id="{D67C36D4-8201-4E99-8959-FB8990742FF6}"/>
              </a:ext>
            </a:extLst>
          </p:cNvPr>
          <p:cNvSpPr/>
          <p:nvPr/>
        </p:nvSpPr>
        <p:spPr>
          <a:xfrm>
            <a:off x="3148417" y="1236905"/>
            <a:ext cx="838899" cy="485350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C"/>
          </a:p>
        </p:txBody>
      </p:sp>
      <p:sp>
        <p:nvSpPr>
          <p:cNvPr id="34" name="CuadroTexto 33">
            <a:extLst>
              <a:ext uri="{FF2B5EF4-FFF2-40B4-BE49-F238E27FC236}">
                <a16:creationId xmlns:a16="http://schemas.microsoft.com/office/drawing/2014/main" id="{0B582022-BE5D-4E6E-A2DD-15085360B406}"/>
              </a:ext>
            </a:extLst>
          </p:cNvPr>
          <p:cNvSpPr txBox="1"/>
          <p:nvPr/>
        </p:nvSpPr>
        <p:spPr>
          <a:xfrm>
            <a:off x="3841456" y="1589167"/>
            <a:ext cx="8191549" cy="923330"/>
          </a:xfrm>
          <a:prstGeom prst="rect">
            <a:avLst/>
          </a:prstGeom>
          <a:noFill/>
        </p:spPr>
        <p:txBody>
          <a:bodyPr wrap="square">
            <a:spAutoFit/>
          </a:bodyPr>
          <a:lstStyle/>
          <a:p>
            <a:pPr marL="285750" lvl="0" indent="-285750" algn="just">
              <a:spcAft>
                <a:spcPts val="800"/>
              </a:spcAft>
              <a:buFont typeface="Arial" panose="020B0604020202020204" pitchFamily="34" charset="0"/>
              <a:buChar char="•"/>
            </a:pPr>
            <a:r>
              <a:rPr lang="es-EC" sz="1800" dirty="0">
                <a:effectLst/>
                <a:latin typeface="Times New Roman" panose="02020603050405020304" pitchFamily="18" charset="0"/>
                <a:ea typeface="Calibri" panose="020F0502020204030204" pitchFamily="34" charset="0"/>
                <a:cs typeface="Times New Roman" panose="02020603050405020304" pitchFamily="18" charset="0"/>
              </a:rPr>
              <a:t>Realizar una investigación bibliográfica acerca de cómo generar información de los control y registro de citas médicas mediante literaturas científicas que sirvan de base teórica para la investigación.</a:t>
            </a:r>
            <a:endParaRPr lang="es-EC"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6" name="CuadroTexto 35">
            <a:extLst>
              <a:ext uri="{FF2B5EF4-FFF2-40B4-BE49-F238E27FC236}">
                <a16:creationId xmlns:a16="http://schemas.microsoft.com/office/drawing/2014/main" id="{6789ED04-BBD7-4F23-9F8D-86935528D819}"/>
              </a:ext>
            </a:extLst>
          </p:cNvPr>
          <p:cNvSpPr txBox="1"/>
          <p:nvPr/>
        </p:nvSpPr>
        <p:spPr>
          <a:xfrm>
            <a:off x="3707259" y="2684703"/>
            <a:ext cx="7912764" cy="646331"/>
          </a:xfrm>
          <a:prstGeom prst="rect">
            <a:avLst/>
          </a:prstGeom>
          <a:noFill/>
        </p:spPr>
        <p:txBody>
          <a:bodyPr wrap="square">
            <a:spAutoFit/>
          </a:bodyPr>
          <a:lstStyle/>
          <a:p>
            <a:pPr marL="285750" indent="-285750" algn="just">
              <a:buFont typeface="Arial" panose="020B0604020202020204" pitchFamily="34" charset="0"/>
              <a:buChar char="•"/>
            </a:pPr>
            <a:r>
              <a:rPr lang="es-EC" sz="1800" dirty="0">
                <a:effectLst/>
                <a:latin typeface="Times New Roman" panose="02020603050405020304" pitchFamily="18" charset="0"/>
                <a:ea typeface="Calibri" panose="020F0502020204030204" pitchFamily="34" charset="0"/>
                <a:cs typeface="Times New Roman" panose="02020603050405020304" pitchFamily="18" charset="0"/>
              </a:rPr>
              <a:t>Analizar el proceso de gestión de citas y control médico para la identificación de requerimientos necesarios utilizando la metodología ágil Scrum.</a:t>
            </a:r>
            <a:endParaRPr lang="es-EC" dirty="0">
              <a:latin typeface="Times New Roman" panose="02020603050405020304" pitchFamily="18" charset="0"/>
              <a:cs typeface="Times New Roman" panose="02020603050405020304" pitchFamily="18" charset="0"/>
            </a:endParaRPr>
          </a:p>
        </p:txBody>
      </p:sp>
      <p:sp>
        <p:nvSpPr>
          <p:cNvPr id="38" name="CuadroTexto 37">
            <a:extLst>
              <a:ext uri="{FF2B5EF4-FFF2-40B4-BE49-F238E27FC236}">
                <a16:creationId xmlns:a16="http://schemas.microsoft.com/office/drawing/2014/main" id="{B99C51F1-76A7-4EC6-A29F-C031696FADD6}"/>
              </a:ext>
            </a:extLst>
          </p:cNvPr>
          <p:cNvSpPr txBox="1"/>
          <p:nvPr/>
        </p:nvSpPr>
        <p:spPr>
          <a:xfrm>
            <a:off x="3720195" y="3675446"/>
            <a:ext cx="8166949" cy="923330"/>
          </a:xfrm>
          <a:prstGeom prst="rect">
            <a:avLst/>
          </a:prstGeom>
          <a:noFill/>
        </p:spPr>
        <p:txBody>
          <a:bodyPr wrap="square">
            <a:spAutoFit/>
          </a:bodyPr>
          <a:lstStyle/>
          <a:p>
            <a:pPr marL="285750" lvl="0" indent="-285750" algn="just">
              <a:spcAft>
                <a:spcPts val="800"/>
              </a:spcAft>
              <a:buFont typeface="Arial" panose="020B0604020202020204" pitchFamily="34" charset="0"/>
              <a:buChar char="•"/>
            </a:pPr>
            <a:r>
              <a:rPr lang="es-EC" sz="1800" dirty="0">
                <a:effectLst/>
                <a:latin typeface="Times New Roman" panose="02020603050405020304" pitchFamily="18" charset="0"/>
                <a:ea typeface="Calibri" panose="020F0502020204030204" pitchFamily="34" charset="0"/>
                <a:cs typeface="Times New Roman" panose="02020603050405020304" pitchFamily="18" charset="0"/>
              </a:rPr>
              <a:t>Diseñar el modelado de dominio, relaciones y procesos de gestión de citas, control médico utilizando herramientas de modelado de software para describir los aspectos y funcionalidades del aplicativo.</a:t>
            </a:r>
            <a:endParaRPr lang="es-EC"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0" name="CuadroTexto 39">
            <a:extLst>
              <a:ext uri="{FF2B5EF4-FFF2-40B4-BE49-F238E27FC236}">
                <a16:creationId xmlns:a16="http://schemas.microsoft.com/office/drawing/2014/main" id="{AA69C7FB-5559-44E2-9896-593B665FFC8E}"/>
              </a:ext>
            </a:extLst>
          </p:cNvPr>
          <p:cNvSpPr txBox="1"/>
          <p:nvPr/>
        </p:nvSpPr>
        <p:spPr>
          <a:xfrm>
            <a:off x="3707259" y="4865838"/>
            <a:ext cx="8166949" cy="1579920"/>
          </a:xfrm>
          <a:prstGeom prst="rect">
            <a:avLst/>
          </a:prstGeom>
          <a:noFill/>
        </p:spPr>
        <p:txBody>
          <a:bodyPr wrap="square">
            <a:spAutoFit/>
          </a:bodyPr>
          <a:lstStyle/>
          <a:p>
            <a:pPr marL="285750" lvl="0" indent="-285750" algn="just">
              <a:spcAft>
                <a:spcPts val="800"/>
              </a:spcAft>
              <a:buFont typeface="Arial" panose="020B0604020202020204" pitchFamily="34" charset="0"/>
              <a:buChar char="•"/>
            </a:pPr>
            <a:r>
              <a:rPr lang="es-EC" dirty="0">
                <a:effectLst/>
                <a:latin typeface="Times New Roman" panose="02020603050405020304" pitchFamily="18" charset="0"/>
                <a:ea typeface="Calibri" panose="020F0502020204030204" pitchFamily="34" charset="0"/>
                <a:cs typeface="Times New Roman" panose="02020603050405020304" pitchFamily="18" charset="0"/>
              </a:rPr>
              <a:t>Desarrollar un aplicativo web que permita la sistematización del control de citas médicas por parte del personal médico del Consultorio mediante la utilización de tecnologías de software libre.</a:t>
            </a:r>
          </a:p>
          <a:p>
            <a:br>
              <a:rPr lang="es-EC" sz="1800" dirty="0">
                <a:effectLst/>
                <a:latin typeface="Times New Roman" panose="02020603050405020304" pitchFamily="18" charset="0"/>
                <a:ea typeface="Calibri" panose="020F0502020204030204" pitchFamily="34" charset="0"/>
              </a:rPr>
            </a:br>
            <a:endParaRPr lang="es-EC" dirty="0"/>
          </a:p>
        </p:txBody>
      </p:sp>
    </p:spTree>
    <p:extLst>
      <p:ext uri="{BB962C8B-B14F-4D97-AF65-F5344CB8AC3E}">
        <p14:creationId xmlns:p14="http://schemas.microsoft.com/office/powerpoint/2010/main" val="11648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531EDF0-12A1-413C-8A85-9508CF1BC939}"/>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0" y="-134224"/>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4" name="Rectángulo 3">
            <a:extLst>
              <a:ext uri="{FF2B5EF4-FFF2-40B4-BE49-F238E27FC236}">
                <a16:creationId xmlns:a16="http://schemas.microsoft.com/office/drawing/2014/main" id="{72186275-78DB-425F-B273-ED4E17D3B193}"/>
              </a:ext>
            </a:extLst>
          </p:cNvPr>
          <p:cNvSpPr/>
          <p:nvPr/>
        </p:nvSpPr>
        <p:spPr>
          <a:xfrm>
            <a:off x="3681124" y="1115717"/>
            <a:ext cx="3895297" cy="369332"/>
          </a:xfrm>
          <a:prstGeom prst="rect">
            <a:avLst/>
          </a:prstGeom>
        </p:spPr>
        <p:txBody>
          <a:bodyPr wrap="none">
            <a:spAutoFit/>
          </a:bodyPr>
          <a:lstStyle/>
          <a:p>
            <a:pPr algn="ctr"/>
            <a:r>
              <a:rPr lang="es-ES" b="1" dirty="0">
                <a:latin typeface="Arial" panose="020B0604020202020204" pitchFamily="34" charset="0"/>
              </a:rPr>
              <a:t>JUSTIFICACIÓN DEL PROYECTO </a:t>
            </a:r>
            <a:endParaRPr lang="es-ES" dirty="0"/>
          </a:p>
        </p:txBody>
      </p:sp>
      <p:sp>
        <p:nvSpPr>
          <p:cNvPr id="13" name="Rectángulo: esquinas redondeadas 12">
            <a:extLst>
              <a:ext uri="{FF2B5EF4-FFF2-40B4-BE49-F238E27FC236}">
                <a16:creationId xmlns:a16="http://schemas.microsoft.com/office/drawing/2014/main" id="{EBE11D57-D3D8-4681-9ACE-23B5777DA324}"/>
              </a:ext>
            </a:extLst>
          </p:cNvPr>
          <p:cNvSpPr/>
          <p:nvPr/>
        </p:nvSpPr>
        <p:spPr>
          <a:xfrm>
            <a:off x="2501317" y="2476849"/>
            <a:ext cx="7036966" cy="1904301"/>
          </a:xfrm>
          <a:prstGeom prst="roundRect">
            <a:avLst/>
          </a:prstGeom>
          <a:ln>
            <a:solidFill>
              <a:schemeClr val="accent1">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C" sz="1800" dirty="0">
                <a:effectLst/>
                <a:latin typeface="Times New Roman" panose="02020603050405020304" pitchFamily="18" charset="0"/>
                <a:ea typeface="Calibri" panose="020F0502020204030204" pitchFamily="34" charset="0"/>
              </a:rPr>
              <a:t>El patrimonio más preciado de toda organización es su información; en consecuencia, las clínicas, centros y consultorios odontológicos deben estar a la vanguardia con los avances en tecnología de la información.</a:t>
            </a:r>
            <a:endParaRPr lang="es-EC" dirty="0"/>
          </a:p>
        </p:txBody>
      </p:sp>
    </p:spTree>
    <p:extLst>
      <p:ext uri="{BB962C8B-B14F-4D97-AF65-F5344CB8AC3E}">
        <p14:creationId xmlns:p14="http://schemas.microsoft.com/office/powerpoint/2010/main" val="3342043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531EDF0-12A1-413C-8A85-9508CF1BC939}"/>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0" y="-45134"/>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cxnSp>
        <p:nvCxnSpPr>
          <p:cNvPr id="8" name="Conector recto de flecha 7">
            <a:extLst>
              <a:ext uri="{FF2B5EF4-FFF2-40B4-BE49-F238E27FC236}">
                <a16:creationId xmlns:a16="http://schemas.microsoft.com/office/drawing/2014/main" id="{81A8F6A6-129C-403F-93A2-77431441A017}"/>
              </a:ext>
            </a:extLst>
          </p:cNvPr>
          <p:cNvCxnSpPr>
            <a:cxnSpLocks/>
          </p:cNvCxnSpPr>
          <p:nvPr/>
        </p:nvCxnSpPr>
        <p:spPr>
          <a:xfrm flipH="1">
            <a:off x="3379305" y="940905"/>
            <a:ext cx="3074504" cy="6095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Conector recto de flecha 9">
            <a:extLst>
              <a:ext uri="{FF2B5EF4-FFF2-40B4-BE49-F238E27FC236}">
                <a16:creationId xmlns:a16="http://schemas.microsoft.com/office/drawing/2014/main" id="{9F7418FD-459E-49AB-85B7-A53AACE9C274}"/>
              </a:ext>
            </a:extLst>
          </p:cNvPr>
          <p:cNvCxnSpPr>
            <a:cxnSpLocks/>
          </p:cNvCxnSpPr>
          <p:nvPr/>
        </p:nvCxnSpPr>
        <p:spPr>
          <a:xfrm>
            <a:off x="6453809" y="940905"/>
            <a:ext cx="3228426" cy="5101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Rectángulo: esquinas redondeadas 12">
            <a:extLst>
              <a:ext uri="{FF2B5EF4-FFF2-40B4-BE49-F238E27FC236}">
                <a16:creationId xmlns:a16="http://schemas.microsoft.com/office/drawing/2014/main" id="{B995625D-15A5-4691-A01D-4C51100BA77E}"/>
              </a:ext>
            </a:extLst>
          </p:cNvPr>
          <p:cNvSpPr/>
          <p:nvPr/>
        </p:nvSpPr>
        <p:spPr>
          <a:xfrm>
            <a:off x="2578636" y="1663136"/>
            <a:ext cx="1612158" cy="679622"/>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s-ES" b="1" dirty="0"/>
              <a:t>Directos</a:t>
            </a:r>
            <a:r>
              <a:rPr lang="es-ES" dirty="0"/>
              <a:t> </a:t>
            </a:r>
          </a:p>
        </p:txBody>
      </p:sp>
      <p:sp>
        <p:nvSpPr>
          <p:cNvPr id="14" name="Rectángulo: esquinas redondeadas 13">
            <a:extLst>
              <a:ext uri="{FF2B5EF4-FFF2-40B4-BE49-F238E27FC236}">
                <a16:creationId xmlns:a16="http://schemas.microsoft.com/office/drawing/2014/main" id="{7CB2A4F3-2098-4D83-B30B-727F22A02E7B}"/>
              </a:ext>
            </a:extLst>
          </p:cNvPr>
          <p:cNvSpPr/>
          <p:nvPr/>
        </p:nvSpPr>
        <p:spPr>
          <a:xfrm>
            <a:off x="8463224" y="1575316"/>
            <a:ext cx="2009356" cy="798207"/>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s-ES" b="1" dirty="0"/>
              <a:t>Indirectos</a:t>
            </a:r>
          </a:p>
        </p:txBody>
      </p:sp>
      <p:sp>
        <p:nvSpPr>
          <p:cNvPr id="15" name="Rectángulo redondeado 16">
            <a:extLst>
              <a:ext uri="{FF2B5EF4-FFF2-40B4-BE49-F238E27FC236}">
                <a16:creationId xmlns:a16="http://schemas.microsoft.com/office/drawing/2014/main" id="{18BA0FAC-27C1-416C-8460-B26E149CB71A}"/>
              </a:ext>
            </a:extLst>
          </p:cNvPr>
          <p:cNvSpPr/>
          <p:nvPr/>
        </p:nvSpPr>
        <p:spPr>
          <a:xfrm>
            <a:off x="7528377" y="2604497"/>
            <a:ext cx="3573709" cy="1946580"/>
          </a:xfrm>
          <a:prstGeom prst="roundRect">
            <a:avLst/>
          </a:prstGeom>
          <a:ln>
            <a:solidFill>
              <a:schemeClr val="accent1">
                <a:lumMod val="60000"/>
                <a:lumOff val="40000"/>
              </a:schemeClr>
            </a:solidFill>
          </a:ln>
        </p:spPr>
        <p:style>
          <a:lnRef idx="2">
            <a:schemeClr val="accent4"/>
          </a:lnRef>
          <a:fillRef idx="1">
            <a:schemeClr val="lt1"/>
          </a:fillRef>
          <a:effectRef idx="0">
            <a:schemeClr val="accent4"/>
          </a:effectRef>
          <a:fontRef idx="minor">
            <a:schemeClr val="dk1"/>
          </a:fontRef>
        </p:style>
        <p:txBody>
          <a:bodyPr rtlCol="0" anchor="ctr"/>
          <a:lstStyle/>
          <a:p>
            <a:pPr marL="285750" indent="-285750" algn="just">
              <a:buFont typeface="Arial" panose="020B0604020202020204" pitchFamily="34" charset="0"/>
              <a:buChar char="•"/>
            </a:pPr>
            <a:r>
              <a:rPr lang="es-ES" dirty="0">
                <a:latin typeface="Times New Roman" panose="02020603050405020304" pitchFamily="18" charset="0"/>
                <a:cs typeface="Times New Roman" panose="02020603050405020304" pitchFamily="18" charset="0"/>
              </a:rPr>
              <a:t>Familiares de los pacientes y a la Universidad Técnica de Cotopaxi </a:t>
            </a:r>
          </a:p>
        </p:txBody>
      </p:sp>
      <p:sp>
        <p:nvSpPr>
          <p:cNvPr id="6" name="Rectángulo: esquinas redondeadas 5">
            <a:extLst>
              <a:ext uri="{FF2B5EF4-FFF2-40B4-BE49-F238E27FC236}">
                <a16:creationId xmlns:a16="http://schemas.microsoft.com/office/drawing/2014/main" id="{B9AA4DC1-6289-426A-B740-C3F9D4A4FC29}"/>
              </a:ext>
            </a:extLst>
          </p:cNvPr>
          <p:cNvSpPr/>
          <p:nvPr/>
        </p:nvSpPr>
        <p:spPr>
          <a:xfrm>
            <a:off x="1475517" y="2608463"/>
            <a:ext cx="3573710" cy="190678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marL="285750" indent="-285750">
              <a:buFont typeface="Arial" panose="020B0604020202020204" pitchFamily="34" charset="0"/>
              <a:buChar char="•"/>
            </a:pPr>
            <a:r>
              <a:rPr lang="es-EC" dirty="0">
                <a:latin typeface="Times New Roman" panose="02020603050405020304" pitchFamily="18" charset="0"/>
                <a:ea typeface="Calibri" panose="020F0502020204030204" pitchFamily="34" charset="0"/>
              </a:rPr>
              <a:t>A</a:t>
            </a:r>
            <a:r>
              <a:rPr lang="es-EC" sz="1800" dirty="0">
                <a:effectLst/>
                <a:latin typeface="Times New Roman" panose="02020603050405020304" pitchFamily="18" charset="0"/>
                <a:ea typeface="Calibri" panose="020F0502020204030204" pitchFamily="34" charset="0"/>
              </a:rPr>
              <a:t>l personal especializado del Consultorio Odontológico Integral SOURI</a:t>
            </a:r>
            <a:r>
              <a:rPr lang="es-ES" dirty="0">
                <a:latin typeface="Times New Roman" panose="02020603050405020304" pitchFamily="18" charset="0"/>
                <a:ea typeface="Calibri" panose="020F0502020204030204" pitchFamily="34" charset="0"/>
                <a:cs typeface="Times New Roman" panose="02020603050405020304" pitchFamily="18" charset="0"/>
              </a:rPr>
              <a:t> y a los Pacientes.</a:t>
            </a:r>
            <a:endParaRPr lang="es-EC" sz="1800" dirty="0">
              <a:effectLst/>
              <a:latin typeface="Times New Roman" panose="02020603050405020304" pitchFamily="18" charset="0"/>
              <a:ea typeface="Calibri" panose="020F0502020204030204" pitchFamily="34" charset="0"/>
            </a:endParaRPr>
          </a:p>
        </p:txBody>
      </p:sp>
      <p:sp>
        <p:nvSpPr>
          <p:cNvPr id="7" name="Rectángulo: esquinas redondeadas 6">
            <a:extLst>
              <a:ext uri="{FF2B5EF4-FFF2-40B4-BE49-F238E27FC236}">
                <a16:creationId xmlns:a16="http://schemas.microsoft.com/office/drawing/2014/main" id="{9944E0FE-4C0A-440C-8630-1280A4D0A2D6}"/>
              </a:ext>
            </a:extLst>
          </p:cNvPr>
          <p:cNvSpPr/>
          <p:nvPr/>
        </p:nvSpPr>
        <p:spPr>
          <a:xfrm>
            <a:off x="4717958" y="306874"/>
            <a:ext cx="3933768" cy="605345"/>
          </a:xfrm>
          <a:prstGeom prst="roundRect">
            <a:avLst/>
          </a:prstGeom>
          <a:ln>
            <a:solidFill>
              <a:schemeClr val="tx2">
                <a:lumMod val="60000"/>
                <a:lumOff val="4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EC" dirty="0"/>
          </a:p>
        </p:txBody>
      </p:sp>
      <p:sp>
        <p:nvSpPr>
          <p:cNvPr id="9" name="Rectángulo 8">
            <a:extLst>
              <a:ext uri="{FF2B5EF4-FFF2-40B4-BE49-F238E27FC236}">
                <a16:creationId xmlns:a16="http://schemas.microsoft.com/office/drawing/2014/main" id="{56F25AB6-E03A-4B01-A57A-D161B43DF594}"/>
              </a:ext>
            </a:extLst>
          </p:cNvPr>
          <p:cNvSpPr/>
          <p:nvPr/>
        </p:nvSpPr>
        <p:spPr>
          <a:xfrm>
            <a:off x="4710514" y="472140"/>
            <a:ext cx="3933769" cy="369332"/>
          </a:xfrm>
          <a:prstGeom prst="rect">
            <a:avLst/>
          </a:prstGeom>
        </p:spPr>
        <p:txBody>
          <a:bodyPr wrap="none">
            <a:spAutoFit/>
          </a:bodyPr>
          <a:lstStyle/>
          <a:p>
            <a:pPr algn="ctr"/>
            <a:r>
              <a:rPr lang="es-ES" b="1" dirty="0">
                <a:latin typeface="Arial" panose="020B0604020202020204" pitchFamily="34" charset="0"/>
              </a:rPr>
              <a:t>BENEFICIARIOS DEL PROYECTO </a:t>
            </a:r>
            <a:endParaRPr lang="es-ES" dirty="0"/>
          </a:p>
        </p:txBody>
      </p:sp>
    </p:spTree>
    <p:extLst>
      <p:ext uri="{BB962C8B-B14F-4D97-AF65-F5344CB8AC3E}">
        <p14:creationId xmlns:p14="http://schemas.microsoft.com/office/powerpoint/2010/main" val="3510597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5BA0E63E-E5CF-4857-9509-4AE6E6572548}"/>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36411" y="81999"/>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23" name="Rectángulo: esquinas redondeadas 22">
            <a:extLst>
              <a:ext uri="{FF2B5EF4-FFF2-40B4-BE49-F238E27FC236}">
                <a16:creationId xmlns:a16="http://schemas.microsoft.com/office/drawing/2014/main" id="{F2883BE2-037F-4D1B-BBB3-47C71AB5E9CD}"/>
              </a:ext>
            </a:extLst>
          </p:cNvPr>
          <p:cNvSpPr/>
          <p:nvPr/>
        </p:nvSpPr>
        <p:spPr>
          <a:xfrm>
            <a:off x="2552131" y="1570371"/>
            <a:ext cx="1612158" cy="679622"/>
          </a:xfrm>
          <a:prstGeom prst="roundRect">
            <a:avLst/>
          </a:prstGeom>
          <a:ln w="38100">
            <a:solidFill>
              <a:schemeClr val="tx2">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 b="1" dirty="0"/>
              <a:t>Antecedentes</a:t>
            </a:r>
            <a:r>
              <a:rPr lang="es-ES" dirty="0"/>
              <a:t> </a:t>
            </a:r>
          </a:p>
        </p:txBody>
      </p:sp>
      <p:sp>
        <p:nvSpPr>
          <p:cNvPr id="24" name="Rectángulo: esquinas redondeadas 23">
            <a:extLst>
              <a:ext uri="{FF2B5EF4-FFF2-40B4-BE49-F238E27FC236}">
                <a16:creationId xmlns:a16="http://schemas.microsoft.com/office/drawing/2014/main" id="{C95C7F09-FD72-4588-B29D-0CE3457A59BF}"/>
              </a:ext>
            </a:extLst>
          </p:cNvPr>
          <p:cNvSpPr/>
          <p:nvPr/>
        </p:nvSpPr>
        <p:spPr>
          <a:xfrm>
            <a:off x="8573553" y="1488528"/>
            <a:ext cx="2863684" cy="827778"/>
          </a:xfrm>
          <a:prstGeom prst="roundRect">
            <a:avLst/>
          </a:prstGeom>
          <a:ln w="38100">
            <a:solidFill>
              <a:schemeClr val="accent6">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t>Aspectos Teóricos Conceptuales</a:t>
            </a:r>
          </a:p>
        </p:txBody>
      </p:sp>
      <p:sp>
        <p:nvSpPr>
          <p:cNvPr id="25" name="Rectángulo: esquinas redondeadas 24">
            <a:extLst>
              <a:ext uri="{FF2B5EF4-FFF2-40B4-BE49-F238E27FC236}">
                <a16:creationId xmlns:a16="http://schemas.microsoft.com/office/drawing/2014/main" id="{4BB71885-652A-4A87-8A1F-7E24C4F2B5FA}"/>
              </a:ext>
            </a:extLst>
          </p:cNvPr>
          <p:cNvSpPr/>
          <p:nvPr/>
        </p:nvSpPr>
        <p:spPr>
          <a:xfrm>
            <a:off x="4781726" y="1429023"/>
            <a:ext cx="2709643" cy="798207"/>
          </a:xfrm>
          <a:prstGeom prst="roundRect">
            <a:avLst/>
          </a:prstGeom>
          <a:ln w="38100">
            <a:solidFill>
              <a:schemeClr val="bg2">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s-ES" b="1" dirty="0"/>
              <a:t>Principales Referentes Teóricos  </a:t>
            </a:r>
          </a:p>
        </p:txBody>
      </p:sp>
      <p:cxnSp>
        <p:nvCxnSpPr>
          <p:cNvPr id="26" name="Conector recto de flecha 25">
            <a:extLst>
              <a:ext uri="{FF2B5EF4-FFF2-40B4-BE49-F238E27FC236}">
                <a16:creationId xmlns:a16="http://schemas.microsoft.com/office/drawing/2014/main" id="{B2058542-AFB7-4FF5-9F7A-B8D46550E16D}"/>
              </a:ext>
            </a:extLst>
          </p:cNvPr>
          <p:cNvCxnSpPr>
            <a:cxnSpLocks/>
          </p:cNvCxnSpPr>
          <p:nvPr/>
        </p:nvCxnSpPr>
        <p:spPr>
          <a:xfrm flipH="1">
            <a:off x="3344958" y="1026817"/>
            <a:ext cx="3432872" cy="503797"/>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7" name="Conector recto de flecha 26">
            <a:extLst>
              <a:ext uri="{FF2B5EF4-FFF2-40B4-BE49-F238E27FC236}">
                <a16:creationId xmlns:a16="http://schemas.microsoft.com/office/drawing/2014/main" id="{2B28BAB5-6D9D-4FE3-831D-899D0A3ABAFD}"/>
              </a:ext>
            </a:extLst>
          </p:cNvPr>
          <p:cNvCxnSpPr>
            <a:cxnSpLocks/>
          </p:cNvCxnSpPr>
          <p:nvPr/>
        </p:nvCxnSpPr>
        <p:spPr>
          <a:xfrm>
            <a:off x="6791082" y="1013565"/>
            <a:ext cx="3069882" cy="4414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Conector recto de flecha 27">
            <a:extLst>
              <a:ext uri="{FF2B5EF4-FFF2-40B4-BE49-F238E27FC236}">
                <a16:creationId xmlns:a16="http://schemas.microsoft.com/office/drawing/2014/main" id="{C1BF280E-6F3E-4522-BAAF-1577D517D964}"/>
              </a:ext>
            </a:extLst>
          </p:cNvPr>
          <p:cNvCxnSpPr>
            <a:cxnSpLocks/>
          </p:cNvCxnSpPr>
          <p:nvPr/>
        </p:nvCxnSpPr>
        <p:spPr>
          <a:xfrm flipH="1">
            <a:off x="6428092" y="997824"/>
            <a:ext cx="378678" cy="41641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0" name="Rectángulo: esquinas redondeadas 29">
            <a:extLst>
              <a:ext uri="{FF2B5EF4-FFF2-40B4-BE49-F238E27FC236}">
                <a16:creationId xmlns:a16="http://schemas.microsoft.com/office/drawing/2014/main" id="{4EA8170F-9942-4FA7-801C-3A6C5276C2B9}"/>
              </a:ext>
            </a:extLst>
          </p:cNvPr>
          <p:cNvSpPr/>
          <p:nvPr/>
        </p:nvSpPr>
        <p:spPr>
          <a:xfrm>
            <a:off x="4877351" y="2522444"/>
            <a:ext cx="2450532" cy="679622"/>
          </a:xfrm>
          <a:prstGeom prst="round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r>
              <a:rPr lang="es-EC" sz="1800" dirty="0">
                <a:effectLst/>
                <a:latin typeface="Times New Roman" panose="02020603050405020304" pitchFamily="18" charset="0"/>
                <a:ea typeface="Calibri" panose="020F0502020204030204" pitchFamily="34" charset="0"/>
              </a:rPr>
              <a:t>Gestión de la información </a:t>
            </a:r>
            <a:endParaRPr lang="es-ES" dirty="0"/>
          </a:p>
        </p:txBody>
      </p:sp>
      <p:sp>
        <p:nvSpPr>
          <p:cNvPr id="31" name="Rectángulo: esquinas redondeadas 30">
            <a:extLst>
              <a:ext uri="{FF2B5EF4-FFF2-40B4-BE49-F238E27FC236}">
                <a16:creationId xmlns:a16="http://schemas.microsoft.com/office/drawing/2014/main" id="{5300518A-9470-472E-95E6-5241C37C84F2}"/>
              </a:ext>
            </a:extLst>
          </p:cNvPr>
          <p:cNvSpPr/>
          <p:nvPr/>
        </p:nvSpPr>
        <p:spPr>
          <a:xfrm>
            <a:off x="5162053" y="3346990"/>
            <a:ext cx="1867893" cy="366848"/>
          </a:xfrm>
          <a:prstGeom prst="round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t> </a:t>
            </a:r>
            <a:r>
              <a:rPr lang="es-ES" dirty="0"/>
              <a:t>Agenda</a:t>
            </a:r>
          </a:p>
        </p:txBody>
      </p:sp>
      <p:sp>
        <p:nvSpPr>
          <p:cNvPr id="32" name="Rectángulo: esquinas redondeadas 31">
            <a:extLst>
              <a:ext uri="{FF2B5EF4-FFF2-40B4-BE49-F238E27FC236}">
                <a16:creationId xmlns:a16="http://schemas.microsoft.com/office/drawing/2014/main" id="{BB575786-8045-40C3-90F7-1569509FCE4F}"/>
              </a:ext>
            </a:extLst>
          </p:cNvPr>
          <p:cNvSpPr/>
          <p:nvPr/>
        </p:nvSpPr>
        <p:spPr>
          <a:xfrm>
            <a:off x="4782658" y="4339343"/>
            <a:ext cx="2639918" cy="762011"/>
          </a:xfrm>
          <a:prstGeom prst="round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r>
              <a:rPr lang="es-ES" dirty="0"/>
              <a:t>Historial clínica </a:t>
            </a:r>
          </a:p>
        </p:txBody>
      </p:sp>
      <p:pic>
        <p:nvPicPr>
          <p:cNvPr id="1026" name="Picture 2" descr="Resultado de imagen para PHP">
            <a:extLst>
              <a:ext uri="{FF2B5EF4-FFF2-40B4-BE49-F238E27FC236}">
                <a16:creationId xmlns:a16="http://schemas.microsoft.com/office/drawing/2014/main" id="{E989A58B-1C20-4E78-8936-845AA111AC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5896" y="4048250"/>
            <a:ext cx="1085310" cy="5821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para HTML">
            <a:extLst>
              <a:ext uri="{FF2B5EF4-FFF2-40B4-BE49-F238E27FC236}">
                <a16:creationId xmlns:a16="http://schemas.microsoft.com/office/drawing/2014/main" id="{B274C7AE-0F29-4CBD-8C36-391060604A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48870" y="2713776"/>
            <a:ext cx="991471" cy="82777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n para JavaScript">
            <a:extLst>
              <a:ext uri="{FF2B5EF4-FFF2-40B4-BE49-F238E27FC236}">
                <a16:creationId xmlns:a16="http://schemas.microsoft.com/office/drawing/2014/main" id="{150B98FE-0FC7-4B0A-910C-B950562A3B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01406" y="2824487"/>
            <a:ext cx="763030" cy="76303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esquinas redondeadas 3">
            <a:extLst>
              <a:ext uri="{FF2B5EF4-FFF2-40B4-BE49-F238E27FC236}">
                <a16:creationId xmlns:a16="http://schemas.microsoft.com/office/drawing/2014/main" id="{F89BB43D-8872-47A7-B633-221C531A3959}"/>
              </a:ext>
            </a:extLst>
          </p:cNvPr>
          <p:cNvSpPr/>
          <p:nvPr/>
        </p:nvSpPr>
        <p:spPr>
          <a:xfrm>
            <a:off x="3429881" y="303832"/>
            <a:ext cx="6544805" cy="686154"/>
          </a:xfrm>
          <a:prstGeom prst="roundRect">
            <a:avLst/>
          </a:prstGeom>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s-EC" dirty="0"/>
          </a:p>
        </p:txBody>
      </p:sp>
      <p:sp>
        <p:nvSpPr>
          <p:cNvPr id="5" name="Rectángulo 4">
            <a:extLst>
              <a:ext uri="{FF2B5EF4-FFF2-40B4-BE49-F238E27FC236}">
                <a16:creationId xmlns:a16="http://schemas.microsoft.com/office/drawing/2014/main" id="{0220EE5E-10EC-4021-8D6C-1467638C30AD}"/>
              </a:ext>
            </a:extLst>
          </p:cNvPr>
          <p:cNvSpPr/>
          <p:nvPr/>
        </p:nvSpPr>
        <p:spPr>
          <a:xfrm>
            <a:off x="4153043" y="390474"/>
            <a:ext cx="4955139" cy="369332"/>
          </a:xfrm>
          <a:prstGeom prst="rect">
            <a:avLst/>
          </a:prstGeom>
        </p:spPr>
        <p:txBody>
          <a:bodyPr wrap="none">
            <a:spAutoFit/>
          </a:bodyPr>
          <a:lstStyle/>
          <a:p>
            <a:pPr algn="ctr"/>
            <a:r>
              <a:rPr lang="es-ES" b="1" dirty="0">
                <a:latin typeface="Arial" panose="020B0604020202020204" pitchFamily="34" charset="0"/>
              </a:rPr>
              <a:t>FUNDAMENTACIÓN CIENTÍFICO TÉCNICA  </a:t>
            </a:r>
            <a:endParaRPr lang="es-ES" dirty="0"/>
          </a:p>
        </p:txBody>
      </p:sp>
      <p:sp>
        <p:nvSpPr>
          <p:cNvPr id="9" name="Rectángulo: esquinas redondeadas 8">
            <a:extLst>
              <a:ext uri="{FF2B5EF4-FFF2-40B4-BE49-F238E27FC236}">
                <a16:creationId xmlns:a16="http://schemas.microsoft.com/office/drawing/2014/main" id="{1F002E1C-1F9C-4A02-9FD6-2DCC5BEA2AFF}"/>
              </a:ext>
            </a:extLst>
          </p:cNvPr>
          <p:cNvSpPr/>
          <p:nvPr/>
        </p:nvSpPr>
        <p:spPr>
          <a:xfrm>
            <a:off x="5180155" y="3858762"/>
            <a:ext cx="1867893" cy="366848"/>
          </a:xfrm>
          <a:prstGeom prst="round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r>
              <a:rPr lang="es-ES" dirty="0"/>
              <a:t>Paciente</a:t>
            </a:r>
          </a:p>
        </p:txBody>
      </p:sp>
      <p:pic>
        <p:nvPicPr>
          <p:cNvPr id="13" name="Picture 6" descr="CSS - Línea de Código">
            <a:extLst>
              <a:ext uri="{FF2B5EF4-FFF2-40B4-BE49-F238E27FC236}">
                <a16:creationId xmlns:a16="http://schemas.microsoft.com/office/drawing/2014/main" id="{755C73DD-CF0E-4547-B5B2-AEC5BF1E6D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0341" y="2713775"/>
            <a:ext cx="924841" cy="995229"/>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ector recto de flecha 34">
            <a:extLst>
              <a:ext uri="{FF2B5EF4-FFF2-40B4-BE49-F238E27FC236}">
                <a16:creationId xmlns:a16="http://schemas.microsoft.com/office/drawing/2014/main" id="{FEFD38F4-B46F-47D6-9257-DC35F2FE1A49}"/>
              </a:ext>
            </a:extLst>
          </p:cNvPr>
          <p:cNvCxnSpPr>
            <a:cxnSpLocks/>
          </p:cNvCxnSpPr>
          <p:nvPr/>
        </p:nvCxnSpPr>
        <p:spPr>
          <a:xfrm flipH="1">
            <a:off x="8692528" y="2282897"/>
            <a:ext cx="378678" cy="41641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 name="Conector recto de flecha 35">
            <a:extLst>
              <a:ext uri="{FF2B5EF4-FFF2-40B4-BE49-F238E27FC236}">
                <a16:creationId xmlns:a16="http://schemas.microsoft.com/office/drawing/2014/main" id="{1A01720E-77BC-4303-AE12-54B4569DFB89}"/>
              </a:ext>
            </a:extLst>
          </p:cNvPr>
          <p:cNvCxnSpPr>
            <a:cxnSpLocks/>
            <a:endCxn id="13" idx="0"/>
          </p:cNvCxnSpPr>
          <p:nvPr/>
        </p:nvCxnSpPr>
        <p:spPr>
          <a:xfrm flipH="1">
            <a:off x="9602762" y="2319192"/>
            <a:ext cx="105750" cy="3945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7" name="Conector recto de flecha 36">
            <a:extLst>
              <a:ext uri="{FF2B5EF4-FFF2-40B4-BE49-F238E27FC236}">
                <a16:creationId xmlns:a16="http://schemas.microsoft.com/office/drawing/2014/main" id="{A53AE350-A324-4069-B784-9B018822E2B2}"/>
              </a:ext>
            </a:extLst>
          </p:cNvPr>
          <p:cNvCxnSpPr>
            <a:cxnSpLocks/>
          </p:cNvCxnSpPr>
          <p:nvPr/>
        </p:nvCxnSpPr>
        <p:spPr>
          <a:xfrm>
            <a:off x="10300312" y="2293812"/>
            <a:ext cx="0" cy="40549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7" name="Picture 8" descr="Por qué React.js transformó el desarrollo web para siempre? - YouTube">
            <a:extLst>
              <a:ext uri="{FF2B5EF4-FFF2-40B4-BE49-F238E27FC236}">
                <a16:creationId xmlns:a16="http://schemas.microsoft.com/office/drawing/2014/main" id="{EA8F1D62-744C-4168-929E-5CA4808A066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61483" y="2793932"/>
            <a:ext cx="1048411" cy="717067"/>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Conector recto de flecha 38">
            <a:extLst>
              <a:ext uri="{FF2B5EF4-FFF2-40B4-BE49-F238E27FC236}">
                <a16:creationId xmlns:a16="http://schemas.microsoft.com/office/drawing/2014/main" id="{3D7A3D9E-046A-4B85-A4CE-F0752B2B7515}"/>
              </a:ext>
            </a:extLst>
          </p:cNvPr>
          <p:cNvCxnSpPr>
            <a:cxnSpLocks/>
          </p:cNvCxnSpPr>
          <p:nvPr/>
        </p:nvCxnSpPr>
        <p:spPr>
          <a:xfrm>
            <a:off x="10791074" y="2314528"/>
            <a:ext cx="265579" cy="4493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036" name="Picture 12" descr="GitHub - laravel/laravel: A PHP framework for web artisans">
            <a:extLst>
              <a:ext uri="{FF2B5EF4-FFF2-40B4-BE49-F238E27FC236}">
                <a16:creationId xmlns:a16="http://schemas.microsoft.com/office/drawing/2014/main" id="{6050BD00-C5AE-4EC1-A9E1-9786ABB0ACB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20082" y="3984693"/>
            <a:ext cx="1309207" cy="79102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434B0D76-7B9B-458C-ACE3-EBA7F29D22C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30898" y="4884083"/>
            <a:ext cx="1085310" cy="80927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Metodología Scrum, una herramienta útil para agilizar tus ...">
            <a:extLst>
              <a:ext uri="{FF2B5EF4-FFF2-40B4-BE49-F238E27FC236}">
                <a16:creationId xmlns:a16="http://schemas.microsoft.com/office/drawing/2014/main" id="{C2D94EF8-A15F-4320-B0E2-8B8DE6C0B96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21255" y="4846561"/>
            <a:ext cx="1404076" cy="782696"/>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Mobile d">
            <a:extLst>
              <a:ext uri="{FF2B5EF4-FFF2-40B4-BE49-F238E27FC236}">
                <a16:creationId xmlns:a16="http://schemas.microsoft.com/office/drawing/2014/main" id="{9781D7C3-7B2E-4073-B604-941E4C21437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85896" y="5897401"/>
            <a:ext cx="1509581" cy="80970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Antecedentes – proyectoeducativotingo">
            <a:extLst>
              <a:ext uri="{FF2B5EF4-FFF2-40B4-BE49-F238E27FC236}">
                <a16:creationId xmlns:a16="http://schemas.microsoft.com/office/drawing/2014/main" id="{94735074-5F66-49AB-B9FD-7107A41F111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87982" y="2824487"/>
            <a:ext cx="1981120" cy="1923977"/>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Conector recto de flecha 49">
            <a:extLst>
              <a:ext uri="{FF2B5EF4-FFF2-40B4-BE49-F238E27FC236}">
                <a16:creationId xmlns:a16="http://schemas.microsoft.com/office/drawing/2014/main" id="{2AEAD3C8-34B0-47D6-BA70-BECB2ABB075B}"/>
              </a:ext>
            </a:extLst>
          </p:cNvPr>
          <p:cNvCxnSpPr>
            <a:cxnSpLocks/>
          </p:cNvCxnSpPr>
          <p:nvPr/>
        </p:nvCxnSpPr>
        <p:spPr>
          <a:xfrm>
            <a:off x="3019245" y="2282897"/>
            <a:ext cx="136374" cy="42326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2" name="Conector recto de flecha 51">
            <a:extLst>
              <a:ext uri="{FF2B5EF4-FFF2-40B4-BE49-F238E27FC236}">
                <a16:creationId xmlns:a16="http://schemas.microsoft.com/office/drawing/2014/main" id="{62B1902B-B8E0-4800-BE39-92BC7A89E23A}"/>
              </a:ext>
            </a:extLst>
          </p:cNvPr>
          <p:cNvCxnSpPr>
            <a:cxnSpLocks/>
          </p:cNvCxnSpPr>
          <p:nvPr/>
        </p:nvCxnSpPr>
        <p:spPr>
          <a:xfrm flipH="1">
            <a:off x="5918734" y="2219421"/>
            <a:ext cx="187943" cy="2683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052" name="Picture 28" descr="Klarna signs deal with AWS | FinTech Alliance">
            <a:extLst>
              <a:ext uri="{FF2B5EF4-FFF2-40B4-BE49-F238E27FC236}">
                <a16:creationId xmlns:a16="http://schemas.microsoft.com/office/drawing/2014/main" id="{AA005719-2486-44C2-A198-6064945AE15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358095" y="4972406"/>
            <a:ext cx="1024826" cy="622429"/>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esquinas redondeadas 1">
            <a:extLst>
              <a:ext uri="{FF2B5EF4-FFF2-40B4-BE49-F238E27FC236}">
                <a16:creationId xmlns:a16="http://schemas.microsoft.com/office/drawing/2014/main" id="{B4E79247-C825-45E5-A8A8-9365BD3DCB3B}"/>
              </a:ext>
            </a:extLst>
          </p:cNvPr>
          <p:cNvSpPr/>
          <p:nvPr/>
        </p:nvSpPr>
        <p:spPr>
          <a:xfrm>
            <a:off x="4687965" y="5215087"/>
            <a:ext cx="2639918" cy="762011"/>
          </a:xfrm>
          <a:prstGeom prst="round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r>
              <a:rPr lang="es-ES" dirty="0"/>
              <a:t>Aplicaciones web y móviles</a:t>
            </a:r>
          </a:p>
        </p:txBody>
      </p:sp>
      <p:pic>
        <p:nvPicPr>
          <p:cNvPr id="7" name="Picture 2" descr="Cómo recuperar la contraseña de ROOT en MySQL o MariaDB">
            <a:extLst>
              <a:ext uri="{FF2B5EF4-FFF2-40B4-BE49-F238E27FC236}">
                <a16:creationId xmlns:a16="http://schemas.microsoft.com/office/drawing/2014/main" id="{0DDDF6B1-A4BA-40CB-9DF8-766836EE3C9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711182" y="3966196"/>
            <a:ext cx="1169162" cy="6046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Git y Github - Informática y nada más">
            <a:extLst>
              <a:ext uri="{FF2B5EF4-FFF2-40B4-BE49-F238E27FC236}">
                <a16:creationId xmlns:a16="http://schemas.microsoft.com/office/drawing/2014/main" id="{1C783255-D3EC-47A7-91C1-9D270B81127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655637" y="5927888"/>
            <a:ext cx="1163215" cy="64552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sando Trello para gestionar mis clientes - gallardoramos.com">
            <a:extLst>
              <a:ext uri="{FF2B5EF4-FFF2-40B4-BE49-F238E27FC236}">
                <a16:creationId xmlns:a16="http://schemas.microsoft.com/office/drawing/2014/main" id="{CB4DE3C0-7AE4-46E3-A9C1-08BABF551104}"/>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13493" t="21836" r="18789" b="35639"/>
          <a:stretch/>
        </p:blipFill>
        <p:spPr bwMode="auto">
          <a:xfrm>
            <a:off x="11025540" y="6007043"/>
            <a:ext cx="899791" cy="431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6503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2666540-12F0-46E0-AD19-1A8DFFE1958E}"/>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5530" y="348082"/>
            <a:ext cx="12191999" cy="6858000"/>
          </a:xfrm>
          <a:prstGeom prst="rect">
            <a:avLst/>
          </a:prstGeom>
          <a:ln>
            <a:solidFill>
              <a:schemeClr val="accent1">
                <a:lumMod val="60000"/>
                <a:lumOff val="40000"/>
              </a:schemeClr>
            </a:solidFill>
          </a:ln>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9" name="Rectángulo 8">
            <a:extLst>
              <a:ext uri="{FF2B5EF4-FFF2-40B4-BE49-F238E27FC236}">
                <a16:creationId xmlns:a16="http://schemas.microsoft.com/office/drawing/2014/main" id="{0BF29599-56A6-453A-A6EE-5FCAF0FFC586}"/>
              </a:ext>
            </a:extLst>
          </p:cNvPr>
          <p:cNvSpPr/>
          <p:nvPr/>
        </p:nvSpPr>
        <p:spPr>
          <a:xfrm>
            <a:off x="1613912" y="1524768"/>
            <a:ext cx="2623667" cy="369332"/>
          </a:xfrm>
          <a:prstGeom prst="rect">
            <a:avLst/>
          </a:prstGeom>
          <a:ln w="28575">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NIVEL DE INVESTIGACIÓN</a:t>
            </a:r>
          </a:p>
        </p:txBody>
      </p:sp>
      <p:sp>
        <p:nvSpPr>
          <p:cNvPr id="10" name="Rectángulo 9">
            <a:extLst>
              <a:ext uri="{FF2B5EF4-FFF2-40B4-BE49-F238E27FC236}">
                <a16:creationId xmlns:a16="http://schemas.microsoft.com/office/drawing/2014/main" id="{D3F5B939-AAFF-4912-9D4D-E70FF47922EB}"/>
              </a:ext>
            </a:extLst>
          </p:cNvPr>
          <p:cNvSpPr/>
          <p:nvPr/>
        </p:nvSpPr>
        <p:spPr>
          <a:xfrm>
            <a:off x="8165965" y="1620969"/>
            <a:ext cx="3090141" cy="369332"/>
          </a:xfrm>
          <a:prstGeom prst="rect">
            <a:avLst/>
          </a:prstGeom>
          <a:ln w="28575">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DISEÑO DE LA INVESTIGACIÓN</a:t>
            </a:r>
          </a:p>
        </p:txBody>
      </p:sp>
      <p:sp>
        <p:nvSpPr>
          <p:cNvPr id="11" name="Rectángulo 10">
            <a:extLst>
              <a:ext uri="{FF2B5EF4-FFF2-40B4-BE49-F238E27FC236}">
                <a16:creationId xmlns:a16="http://schemas.microsoft.com/office/drawing/2014/main" id="{E5EC9B95-FF38-4D8F-8F70-EBFB6DA1BAA2}"/>
              </a:ext>
            </a:extLst>
          </p:cNvPr>
          <p:cNvSpPr/>
          <p:nvPr/>
        </p:nvSpPr>
        <p:spPr>
          <a:xfrm>
            <a:off x="332546" y="3712019"/>
            <a:ext cx="3045064" cy="369332"/>
          </a:xfrm>
          <a:prstGeom prst="rect">
            <a:avLst/>
          </a:prstGeom>
          <a:ln w="28575">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TÉCNICAS DE INVESTIGACIÓN </a:t>
            </a:r>
          </a:p>
        </p:txBody>
      </p:sp>
      <p:sp>
        <p:nvSpPr>
          <p:cNvPr id="14" name="Rectángulo 13">
            <a:extLst>
              <a:ext uri="{FF2B5EF4-FFF2-40B4-BE49-F238E27FC236}">
                <a16:creationId xmlns:a16="http://schemas.microsoft.com/office/drawing/2014/main" id="{357AE5FA-3BF4-46D8-8C91-068BFE209E13}"/>
              </a:ext>
            </a:extLst>
          </p:cNvPr>
          <p:cNvSpPr/>
          <p:nvPr/>
        </p:nvSpPr>
        <p:spPr>
          <a:xfrm>
            <a:off x="7340736" y="3355368"/>
            <a:ext cx="1404359" cy="369332"/>
          </a:xfrm>
          <a:prstGeom prst="rect">
            <a:avLst/>
          </a:prstGeom>
          <a:ln w="28575">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CUALITATIVA</a:t>
            </a:r>
          </a:p>
        </p:txBody>
      </p:sp>
      <p:sp>
        <p:nvSpPr>
          <p:cNvPr id="16" name="Rectángulo 15">
            <a:extLst>
              <a:ext uri="{FF2B5EF4-FFF2-40B4-BE49-F238E27FC236}">
                <a16:creationId xmlns:a16="http://schemas.microsoft.com/office/drawing/2014/main" id="{54FD6F2D-97D6-409D-9331-12329344B033}"/>
              </a:ext>
            </a:extLst>
          </p:cNvPr>
          <p:cNvSpPr/>
          <p:nvPr/>
        </p:nvSpPr>
        <p:spPr>
          <a:xfrm>
            <a:off x="5304133" y="3244334"/>
            <a:ext cx="1572675" cy="369332"/>
          </a:xfrm>
          <a:prstGeom prst="rect">
            <a:avLst/>
          </a:prstGeom>
          <a:ln w="28575">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CUANTITATIVA</a:t>
            </a:r>
          </a:p>
        </p:txBody>
      </p:sp>
      <p:sp>
        <p:nvSpPr>
          <p:cNvPr id="19" name="Rectángulo 18">
            <a:extLst>
              <a:ext uri="{FF2B5EF4-FFF2-40B4-BE49-F238E27FC236}">
                <a16:creationId xmlns:a16="http://schemas.microsoft.com/office/drawing/2014/main" id="{4ECE83A7-E6BE-47F2-823E-190052F8E5AE}"/>
              </a:ext>
            </a:extLst>
          </p:cNvPr>
          <p:cNvSpPr/>
          <p:nvPr/>
        </p:nvSpPr>
        <p:spPr>
          <a:xfrm>
            <a:off x="118149" y="2307535"/>
            <a:ext cx="2991525" cy="369332"/>
          </a:xfrm>
          <a:prstGeom prst="rect">
            <a:avLst/>
          </a:prstGeom>
          <a:ln w="28575">
            <a:solidFill>
              <a:schemeClr val="accent1"/>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INVESTIGACIÓN DESCRIPTIVA</a:t>
            </a:r>
          </a:p>
        </p:txBody>
      </p:sp>
      <p:cxnSp>
        <p:nvCxnSpPr>
          <p:cNvPr id="24" name="Conector recto de flecha 23">
            <a:extLst>
              <a:ext uri="{FF2B5EF4-FFF2-40B4-BE49-F238E27FC236}">
                <a16:creationId xmlns:a16="http://schemas.microsoft.com/office/drawing/2014/main" id="{23864F8F-547C-4B97-BEED-54A2D98C333E}"/>
              </a:ext>
            </a:extLst>
          </p:cNvPr>
          <p:cNvCxnSpPr>
            <a:cxnSpLocks/>
          </p:cNvCxnSpPr>
          <p:nvPr/>
        </p:nvCxnSpPr>
        <p:spPr>
          <a:xfrm flipH="1">
            <a:off x="7835610" y="1994799"/>
            <a:ext cx="732768" cy="478347"/>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27" name="Rectángulo 26">
            <a:extLst>
              <a:ext uri="{FF2B5EF4-FFF2-40B4-BE49-F238E27FC236}">
                <a16:creationId xmlns:a16="http://schemas.microsoft.com/office/drawing/2014/main" id="{0B144B92-A39B-43C8-B7B2-2AFCCFC19A3E}"/>
              </a:ext>
            </a:extLst>
          </p:cNvPr>
          <p:cNvSpPr/>
          <p:nvPr/>
        </p:nvSpPr>
        <p:spPr>
          <a:xfrm>
            <a:off x="5718864" y="2478467"/>
            <a:ext cx="2806409" cy="369332"/>
          </a:xfrm>
          <a:prstGeom prst="rect">
            <a:avLst/>
          </a:prstGeom>
          <a:ln w="28575">
            <a:solidFill>
              <a:schemeClr val="accent1"/>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INVESTIGACIÓN DE CAMPO</a:t>
            </a:r>
          </a:p>
        </p:txBody>
      </p:sp>
      <p:sp>
        <p:nvSpPr>
          <p:cNvPr id="28" name="Rectángulo 27">
            <a:extLst>
              <a:ext uri="{FF2B5EF4-FFF2-40B4-BE49-F238E27FC236}">
                <a16:creationId xmlns:a16="http://schemas.microsoft.com/office/drawing/2014/main" id="{BFEDC067-3B94-4710-B61F-EA5C31DDF826}"/>
              </a:ext>
            </a:extLst>
          </p:cNvPr>
          <p:cNvSpPr/>
          <p:nvPr/>
        </p:nvSpPr>
        <p:spPr>
          <a:xfrm>
            <a:off x="8818997" y="2478467"/>
            <a:ext cx="3232808" cy="369332"/>
          </a:xfrm>
          <a:prstGeom prst="rect">
            <a:avLst/>
          </a:prstGeom>
          <a:ln w="28575">
            <a:solidFill>
              <a:schemeClr val="accent1"/>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INVESTIGACIÓN BIBLIOGRÁFICA</a:t>
            </a:r>
          </a:p>
        </p:txBody>
      </p:sp>
      <p:sp>
        <p:nvSpPr>
          <p:cNvPr id="34" name="Rectángulo 33">
            <a:extLst>
              <a:ext uri="{FF2B5EF4-FFF2-40B4-BE49-F238E27FC236}">
                <a16:creationId xmlns:a16="http://schemas.microsoft.com/office/drawing/2014/main" id="{CF2AAFF5-84C1-408D-9C22-1E92D0314C6A}"/>
              </a:ext>
            </a:extLst>
          </p:cNvPr>
          <p:cNvSpPr/>
          <p:nvPr/>
        </p:nvSpPr>
        <p:spPr>
          <a:xfrm>
            <a:off x="106304" y="5319967"/>
            <a:ext cx="1569469" cy="369332"/>
          </a:xfrm>
          <a:prstGeom prst="rect">
            <a:avLst/>
          </a:prstGeom>
          <a:ln w="28575">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OBSERVACIÓN</a:t>
            </a:r>
          </a:p>
        </p:txBody>
      </p:sp>
      <p:sp>
        <p:nvSpPr>
          <p:cNvPr id="35" name="Rectángulo 34">
            <a:extLst>
              <a:ext uri="{FF2B5EF4-FFF2-40B4-BE49-F238E27FC236}">
                <a16:creationId xmlns:a16="http://schemas.microsoft.com/office/drawing/2014/main" id="{8E7FDA08-0BFB-4D59-84C0-72CF96D51859}"/>
              </a:ext>
            </a:extLst>
          </p:cNvPr>
          <p:cNvSpPr/>
          <p:nvPr/>
        </p:nvSpPr>
        <p:spPr>
          <a:xfrm>
            <a:off x="1809542" y="5374201"/>
            <a:ext cx="1344086" cy="369332"/>
          </a:xfrm>
          <a:prstGeom prst="rect">
            <a:avLst/>
          </a:prstGeom>
          <a:ln w="28575">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ENTREVISTA</a:t>
            </a:r>
          </a:p>
        </p:txBody>
      </p:sp>
      <p:sp>
        <p:nvSpPr>
          <p:cNvPr id="36" name="Rectángulo 35">
            <a:extLst>
              <a:ext uri="{FF2B5EF4-FFF2-40B4-BE49-F238E27FC236}">
                <a16:creationId xmlns:a16="http://schemas.microsoft.com/office/drawing/2014/main" id="{74697572-4911-4095-84A3-CE2B88238D4B}"/>
              </a:ext>
            </a:extLst>
          </p:cNvPr>
          <p:cNvSpPr/>
          <p:nvPr/>
        </p:nvSpPr>
        <p:spPr>
          <a:xfrm>
            <a:off x="3286539" y="5386883"/>
            <a:ext cx="1173526" cy="369332"/>
          </a:xfrm>
          <a:prstGeom prst="rect">
            <a:avLst/>
          </a:prstGeom>
          <a:ln w="28575">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ENCUESTA</a:t>
            </a:r>
          </a:p>
        </p:txBody>
      </p:sp>
      <p:sp>
        <p:nvSpPr>
          <p:cNvPr id="37" name="Rectángulo 36">
            <a:extLst>
              <a:ext uri="{FF2B5EF4-FFF2-40B4-BE49-F238E27FC236}">
                <a16:creationId xmlns:a16="http://schemas.microsoft.com/office/drawing/2014/main" id="{0CB91F6C-F67E-48F3-9E41-C58C88E414C1}"/>
              </a:ext>
            </a:extLst>
          </p:cNvPr>
          <p:cNvSpPr/>
          <p:nvPr/>
        </p:nvSpPr>
        <p:spPr>
          <a:xfrm>
            <a:off x="4592976" y="5319967"/>
            <a:ext cx="2201180" cy="369332"/>
          </a:xfrm>
          <a:prstGeom prst="rect">
            <a:avLst/>
          </a:prstGeom>
          <a:ln w="28575">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pPr algn="ctr"/>
            <a:r>
              <a:rPr lang="es-ES" b="1" dirty="0"/>
              <a:t>GRUPO DE ENFOQUE</a:t>
            </a:r>
          </a:p>
        </p:txBody>
      </p:sp>
      <p:cxnSp>
        <p:nvCxnSpPr>
          <p:cNvPr id="39" name="Conector: curvado 38">
            <a:extLst>
              <a:ext uri="{FF2B5EF4-FFF2-40B4-BE49-F238E27FC236}">
                <a16:creationId xmlns:a16="http://schemas.microsoft.com/office/drawing/2014/main" id="{9DE48E3A-70FE-486C-8796-23BFBAB6547B}"/>
              </a:ext>
            </a:extLst>
          </p:cNvPr>
          <p:cNvCxnSpPr>
            <a:stCxn id="11" idx="2"/>
            <a:endCxn id="34" idx="0"/>
          </p:cNvCxnSpPr>
          <p:nvPr/>
        </p:nvCxnSpPr>
        <p:spPr>
          <a:xfrm rot="5400000">
            <a:off x="753751" y="4218640"/>
            <a:ext cx="1238616" cy="964039"/>
          </a:xfrm>
          <a:prstGeom prst="curvedConnector3">
            <a:avLst>
              <a:gd name="adj1" fmla="val 50000"/>
            </a:avLst>
          </a:prstGeom>
          <a:ln w="28575">
            <a:tailEnd type="triangle"/>
          </a:ln>
        </p:spPr>
        <p:style>
          <a:lnRef idx="3">
            <a:schemeClr val="dk1"/>
          </a:lnRef>
          <a:fillRef idx="0">
            <a:schemeClr val="dk1"/>
          </a:fillRef>
          <a:effectRef idx="2">
            <a:schemeClr val="dk1"/>
          </a:effectRef>
          <a:fontRef idx="minor">
            <a:schemeClr val="tx1"/>
          </a:fontRef>
        </p:style>
      </p:cxnSp>
      <p:cxnSp>
        <p:nvCxnSpPr>
          <p:cNvPr id="41" name="Conector: curvado 40">
            <a:extLst>
              <a:ext uri="{FF2B5EF4-FFF2-40B4-BE49-F238E27FC236}">
                <a16:creationId xmlns:a16="http://schemas.microsoft.com/office/drawing/2014/main" id="{1E2A5725-EAD0-46B5-838C-C3B7F7CFADB8}"/>
              </a:ext>
            </a:extLst>
          </p:cNvPr>
          <p:cNvCxnSpPr>
            <a:stCxn id="11" idx="2"/>
            <a:endCxn id="36" idx="0"/>
          </p:cNvCxnSpPr>
          <p:nvPr/>
        </p:nvCxnSpPr>
        <p:spPr>
          <a:xfrm rot="16200000" flipH="1">
            <a:off x="2211424" y="3725005"/>
            <a:ext cx="1305532" cy="2018224"/>
          </a:xfrm>
          <a:prstGeom prst="curvedConnector3">
            <a:avLst>
              <a:gd name="adj1" fmla="val 50000"/>
            </a:avLst>
          </a:prstGeom>
          <a:ln w="28575">
            <a:tailEnd type="triangle"/>
          </a:ln>
        </p:spPr>
        <p:style>
          <a:lnRef idx="3">
            <a:schemeClr val="dk1"/>
          </a:lnRef>
          <a:fillRef idx="0">
            <a:schemeClr val="dk1"/>
          </a:fillRef>
          <a:effectRef idx="2">
            <a:schemeClr val="dk1"/>
          </a:effectRef>
          <a:fontRef idx="minor">
            <a:schemeClr val="tx1"/>
          </a:fontRef>
        </p:style>
      </p:cxnSp>
      <p:cxnSp>
        <p:nvCxnSpPr>
          <p:cNvPr id="43" name="Conector: curvado 42">
            <a:extLst>
              <a:ext uri="{FF2B5EF4-FFF2-40B4-BE49-F238E27FC236}">
                <a16:creationId xmlns:a16="http://schemas.microsoft.com/office/drawing/2014/main" id="{CC114C1D-C512-4745-9097-952ECBF2B44C}"/>
              </a:ext>
            </a:extLst>
          </p:cNvPr>
          <p:cNvCxnSpPr>
            <a:stCxn id="11" idx="2"/>
            <a:endCxn id="35" idx="0"/>
          </p:cNvCxnSpPr>
          <p:nvPr/>
        </p:nvCxnSpPr>
        <p:spPr>
          <a:xfrm rot="16200000" flipH="1">
            <a:off x="1521906" y="4414522"/>
            <a:ext cx="1292850" cy="626507"/>
          </a:xfrm>
          <a:prstGeom prst="curvedConnector3">
            <a:avLst/>
          </a:prstGeom>
          <a:ln w="28575">
            <a:tailEnd type="triangle"/>
          </a:ln>
        </p:spPr>
        <p:style>
          <a:lnRef idx="3">
            <a:schemeClr val="dk1"/>
          </a:lnRef>
          <a:fillRef idx="0">
            <a:schemeClr val="dk1"/>
          </a:fillRef>
          <a:effectRef idx="2">
            <a:schemeClr val="dk1"/>
          </a:effectRef>
          <a:fontRef idx="minor">
            <a:schemeClr val="tx1"/>
          </a:fontRef>
        </p:style>
      </p:cxnSp>
      <p:cxnSp>
        <p:nvCxnSpPr>
          <p:cNvPr id="45" name="Conector: curvado 44">
            <a:extLst>
              <a:ext uri="{FF2B5EF4-FFF2-40B4-BE49-F238E27FC236}">
                <a16:creationId xmlns:a16="http://schemas.microsoft.com/office/drawing/2014/main" id="{FF658C4C-0426-42DB-86E7-E94940E310E2}"/>
              </a:ext>
            </a:extLst>
          </p:cNvPr>
          <p:cNvCxnSpPr>
            <a:cxnSpLocks/>
            <a:stCxn id="11" idx="2"/>
            <a:endCxn id="37" idx="0"/>
          </p:cNvCxnSpPr>
          <p:nvPr/>
        </p:nvCxnSpPr>
        <p:spPr>
          <a:xfrm rot="16200000" flipH="1">
            <a:off x="3155014" y="2781415"/>
            <a:ext cx="1238616" cy="3838488"/>
          </a:xfrm>
          <a:prstGeom prst="curvedConnector3">
            <a:avLst/>
          </a:prstGeom>
          <a:ln w="28575">
            <a:tailEnd type="triangle"/>
          </a:ln>
        </p:spPr>
        <p:style>
          <a:lnRef idx="3">
            <a:schemeClr val="dk1"/>
          </a:lnRef>
          <a:fillRef idx="0">
            <a:schemeClr val="dk1"/>
          </a:fillRef>
          <a:effectRef idx="2">
            <a:schemeClr val="dk1"/>
          </a:effectRef>
          <a:fontRef idx="minor">
            <a:schemeClr val="tx1"/>
          </a:fontRef>
        </p:style>
      </p:cxnSp>
      <p:sp>
        <p:nvSpPr>
          <p:cNvPr id="4" name="Rectángulo: esquinas redondeadas 3">
            <a:extLst>
              <a:ext uri="{FF2B5EF4-FFF2-40B4-BE49-F238E27FC236}">
                <a16:creationId xmlns:a16="http://schemas.microsoft.com/office/drawing/2014/main" id="{212AE9F3-FAEC-4C2A-BDDD-FC884FF4E5D5}"/>
              </a:ext>
            </a:extLst>
          </p:cNvPr>
          <p:cNvSpPr/>
          <p:nvPr/>
        </p:nvSpPr>
        <p:spPr>
          <a:xfrm>
            <a:off x="4846509" y="308463"/>
            <a:ext cx="3140223" cy="556149"/>
          </a:xfrm>
          <a:prstGeom prst="roundRect">
            <a:avLst/>
          </a:prstGeom>
          <a:ln>
            <a:solidFill>
              <a:schemeClr val="bg2">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EC" dirty="0"/>
          </a:p>
        </p:txBody>
      </p:sp>
      <p:sp>
        <p:nvSpPr>
          <p:cNvPr id="5" name="Rectángulo 4">
            <a:extLst>
              <a:ext uri="{FF2B5EF4-FFF2-40B4-BE49-F238E27FC236}">
                <a16:creationId xmlns:a16="http://schemas.microsoft.com/office/drawing/2014/main" id="{5F87DC6C-A5CD-4E5C-B88E-C4FC117B28EF}"/>
              </a:ext>
            </a:extLst>
          </p:cNvPr>
          <p:cNvSpPr/>
          <p:nvPr/>
        </p:nvSpPr>
        <p:spPr>
          <a:xfrm>
            <a:off x="5011709" y="348082"/>
            <a:ext cx="2759342" cy="461665"/>
          </a:xfrm>
          <a:prstGeom prst="rect">
            <a:avLst/>
          </a:prstGeom>
        </p:spPr>
        <p:txBody>
          <a:bodyPr wrap="square">
            <a:spAutoFit/>
          </a:bodyPr>
          <a:lstStyle/>
          <a:p>
            <a:pPr algn="ctr"/>
            <a:r>
              <a:rPr lang="es-ES" b="1" dirty="0">
                <a:latin typeface="Arial" panose="020B0604020202020204" pitchFamily="34" charset="0"/>
              </a:rPr>
              <a:t>METODOLOGÍAS</a:t>
            </a:r>
            <a:r>
              <a:rPr lang="es-ES" sz="2400" b="1" dirty="0">
                <a:latin typeface="Arial" panose="020B0604020202020204" pitchFamily="34" charset="0"/>
              </a:rPr>
              <a:t> </a:t>
            </a:r>
            <a:endParaRPr lang="es-ES" sz="2400" dirty="0"/>
          </a:p>
        </p:txBody>
      </p:sp>
      <p:cxnSp>
        <p:nvCxnSpPr>
          <p:cNvPr id="33" name="Conector recto de flecha 32">
            <a:extLst>
              <a:ext uri="{FF2B5EF4-FFF2-40B4-BE49-F238E27FC236}">
                <a16:creationId xmlns:a16="http://schemas.microsoft.com/office/drawing/2014/main" id="{DAAB3845-2C9A-412B-AB07-C3D53612A5F2}"/>
              </a:ext>
            </a:extLst>
          </p:cNvPr>
          <p:cNvCxnSpPr>
            <a:cxnSpLocks/>
          </p:cNvCxnSpPr>
          <p:nvPr/>
        </p:nvCxnSpPr>
        <p:spPr>
          <a:xfrm flipH="1">
            <a:off x="3397542" y="867273"/>
            <a:ext cx="2155970" cy="64859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Conector recto de flecha 37">
            <a:extLst>
              <a:ext uri="{FF2B5EF4-FFF2-40B4-BE49-F238E27FC236}">
                <a16:creationId xmlns:a16="http://schemas.microsoft.com/office/drawing/2014/main" id="{88AD7198-58A3-491C-8C45-774E7E9F7DB8}"/>
              </a:ext>
            </a:extLst>
          </p:cNvPr>
          <p:cNvCxnSpPr>
            <a:cxnSpLocks/>
          </p:cNvCxnSpPr>
          <p:nvPr/>
        </p:nvCxnSpPr>
        <p:spPr>
          <a:xfrm flipH="1">
            <a:off x="1613912" y="1882482"/>
            <a:ext cx="757887" cy="41380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6" name="Conector recto de flecha 45">
            <a:extLst>
              <a:ext uri="{FF2B5EF4-FFF2-40B4-BE49-F238E27FC236}">
                <a16:creationId xmlns:a16="http://schemas.microsoft.com/office/drawing/2014/main" id="{000D5AF6-D915-42AC-824A-1D13F92EF68A}"/>
              </a:ext>
            </a:extLst>
          </p:cNvPr>
          <p:cNvCxnSpPr>
            <a:cxnSpLocks/>
            <a:endCxn id="10" idx="0"/>
          </p:cNvCxnSpPr>
          <p:nvPr/>
        </p:nvCxnSpPr>
        <p:spPr>
          <a:xfrm>
            <a:off x="7379104" y="862000"/>
            <a:ext cx="2331932" cy="7589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 name="Conector: curvado 50">
            <a:extLst>
              <a:ext uri="{FF2B5EF4-FFF2-40B4-BE49-F238E27FC236}">
                <a16:creationId xmlns:a16="http://schemas.microsoft.com/office/drawing/2014/main" id="{ECD10E0A-7E26-4034-90C1-CB55D691352E}"/>
              </a:ext>
            </a:extLst>
          </p:cNvPr>
          <p:cNvCxnSpPr>
            <a:cxnSpLocks/>
          </p:cNvCxnSpPr>
          <p:nvPr/>
        </p:nvCxnSpPr>
        <p:spPr>
          <a:xfrm rot="5400000">
            <a:off x="6094141" y="2803002"/>
            <a:ext cx="451130" cy="447414"/>
          </a:xfrm>
          <a:prstGeom prst="curvedConnector3">
            <a:avLst/>
          </a:prstGeom>
          <a:ln w="28575">
            <a:tailEnd type="triangle"/>
          </a:ln>
        </p:spPr>
        <p:style>
          <a:lnRef idx="3">
            <a:schemeClr val="dk1"/>
          </a:lnRef>
          <a:fillRef idx="0">
            <a:schemeClr val="dk1"/>
          </a:fillRef>
          <a:effectRef idx="2">
            <a:schemeClr val="dk1"/>
          </a:effectRef>
          <a:fontRef idx="minor">
            <a:schemeClr val="tx1"/>
          </a:fontRef>
        </p:style>
      </p:cxnSp>
      <p:cxnSp>
        <p:nvCxnSpPr>
          <p:cNvPr id="55" name="Conector: curvado 54">
            <a:extLst>
              <a:ext uri="{FF2B5EF4-FFF2-40B4-BE49-F238E27FC236}">
                <a16:creationId xmlns:a16="http://schemas.microsoft.com/office/drawing/2014/main" id="{384DA028-F03E-4DCD-BE8F-95F4A2741DB8}"/>
              </a:ext>
            </a:extLst>
          </p:cNvPr>
          <p:cNvCxnSpPr>
            <a:cxnSpLocks/>
          </p:cNvCxnSpPr>
          <p:nvPr/>
        </p:nvCxnSpPr>
        <p:spPr>
          <a:xfrm rot="16200000" flipH="1">
            <a:off x="7708819" y="2901645"/>
            <a:ext cx="537158" cy="377135"/>
          </a:xfrm>
          <a:prstGeom prst="curvedConnector3">
            <a:avLst/>
          </a:prstGeom>
          <a:ln w="28575">
            <a:tailEnd type="triangle"/>
          </a:ln>
        </p:spPr>
        <p:style>
          <a:lnRef idx="3">
            <a:schemeClr val="dk1"/>
          </a:lnRef>
          <a:fillRef idx="0">
            <a:schemeClr val="dk1"/>
          </a:fillRef>
          <a:effectRef idx="2">
            <a:schemeClr val="dk1"/>
          </a:effectRef>
          <a:fontRef idx="minor">
            <a:schemeClr val="tx1"/>
          </a:fontRef>
        </p:style>
      </p:cxnSp>
      <p:cxnSp>
        <p:nvCxnSpPr>
          <p:cNvPr id="57" name="Conector recto de flecha 56">
            <a:extLst>
              <a:ext uri="{FF2B5EF4-FFF2-40B4-BE49-F238E27FC236}">
                <a16:creationId xmlns:a16="http://schemas.microsoft.com/office/drawing/2014/main" id="{DEF4C958-EEEA-4155-B3C4-0D14E39782D6}"/>
              </a:ext>
            </a:extLst>
          </p:cNvPr>
          <p:cNvCxnSpPr>
            <a:cxnSpLocks/>
          </p:cNvCxnSpPr>
          <p:nvPr/>
        </p:nvCxnSpPr>
        <p:spPr>
          <a:xfrm>
            <a:off x="9844541" y="1990301"/>
            <a:ext cx="1061147" cy="454922"/>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13" name="Rectángulo: esquinas redondeadas 12">
            <a:extLst>
              <a:ext uri="{FF2B5EF4-FFF2-40B4-BE49-F238E27FC236}">
                <a16:creationId xmlns:a16="http://schemas.microsoft.com/office/drawing/2014/main" id="{B9885A05-73D9-4011-9E28-F608E75F3CCD}"/>
              </a:ext>
            </a:extLst>
          </p:cNvPr>
          <p:cNvSpPr/>
          <p:nvPr/>
        </p:nvSpPr>
        <p:spPr>
          <a:xfrm>
            <a:off x="7618193" y="4277945"/>
            <a:ext cx="3682768" cy="959086"/>
          </a:xfrm>
          <a:prstGeom prst="roundRect">
            <a:avLst/>
          </a:prstGeom>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latin typeface="Times New Roman" panose="02020603050405020304" pitchFamily="18" charset="0"/>
                <a:cs typeface="Times New Roman" panose="02020603050405020304" pitchFamily="18" charset="0"/>
              </a:rPr>
              <a:t>Análisis de la entrevista y encuesta</a:t>
            </a:r>
          </a:p>
        </p:txBody>
      </p:sp>
      <p:pic>
        <p:nvPicPr>
          <p:cNvPr id="26" name="Picture 4" descr="Cómo puede ayudar el análisis cuenta de resultados? | EAE">
            <a:extLst>
              <a:ext uri="{FF2B5EF4-FFF2-40B4-BE49-F238E27FC236}">
                <a16:creationId xmlns:a16="http://schemas.microsoft.com/office/drawing/2014/main" id="{93B063BF-6BC9-4328-805B-C6D08BE266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6890" y="5456068"/>
            <a:ext cx="2308289" cy="1315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10676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1406</TotalTime>
  <Words>938</Words>
  <Application>Microsoft Office PowerPoint</Application>
  <PresentationFormat>Panorámica</PresentationFormat>
  <Paragraphs>153</Paragraphs>
  <Slides>16</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16</vt:i4>
      </vt:variant>
    </vt:vector>
  </HeadingPairs>
  <TitlesOfParts>
    <vt:vector size="24" baseType="lpstr">
      <vt:lpstr>Arial</vt:lpstr>
      <vt:lpstr>Calibri</vt:lpstr>
      <vt:lpstr>Calibri Light</vt:lpstr>
      <vt:lpstr>Symbol</vt:lpstr>
      <vt:lpstr>Thimes new roma</vt:lpstr>
      <vt:lpstr>Times New Roman</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anderson Ullco</dc:creator>
  <cp:lastModifiedBy>osorio pc</cp:lastModifiedBy>
  <cp:revision>126</cp:revision>
  <dcterms:created xsi:type="dcterms:W3CDTF">2019-07-08T22:19:47Z</dcterms:created>
  <dcterms:modified xsi:type="dcterms:W3CDTF">2020-08-26T14:44:47Z</dcterms:modified>
</cp:coreProperties>
</file>